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359" r:id="rId3"/>
    <p:sldId id="258" r:id="rId4"/>
    <p:sldId id="350" r:id="rId5"/>
    <p:sldId id="269" r:id="rId6"/>
    <p:sldId id="275" r:id="rId7"/>
    <p:sldId id="345" r:id="rId8"/>
    <p:sldId id="346" r:id="rId9"/>
    <p:sldId id="259" r:id="rId10"/>
    <p:sldId id="347" r:id="rId11"/>
    <p:sldId id="270" r:id="rId12"/>
    <p:sldId id="349" r:id="rId13"/>
    <p:sldId id="314" r:id="rId14"/>
    <p:sldId id="271" r:id="rId15"/>
    <p:sldId id="276" r:id="rId16"/>
    <p:sldId id="318" r:id="rId17"/>
    <p:sldId id="278" r:id="rId18"/>
    <p:sldId id="279" r:id="rId19"/>
    <p:sldId id="351" r:id="rId20"/>
    <p:sldId id="313" r:id="rId21"/>
    <p:sldId id="281" r:id="rId22"/>
    <p:sldId id="257" r:id="rId23"/>
    <p:sldId id="323" r:id="rId24"/>
    <p:sldId id="337" r:id="rId25"/>
    <p:sldId id="343" r:id="rId26"/>
    <p:sldId id="344" r:id="rId27"/>
    <p:sldId id="325" r:id="rId28"/>
    <p:sldId id="335" r:id="rId29"/>
    <p:sldId id="338" r:id="rId30"/>
    <p:sldId id="326" r:id="rId31"/>
    <p:sldId id="327" r:id="rId32"/>
    <p:sldId id="332" r:id="rId33"/>
    <p:sldId id="329" r:id="rId34"/>
    <p:sldId id="340" r:id="rId35"/>
    <p:sldId id="331" r:id="rId36"/>
    <p:sldId id="353" r:id="rId37"/>
    <p:sldId id="354" r:id="rId38"/>
    <p:sldId id="358" r:id="rId39"/>
    <p:sldId id="355" r:id="rId40"/>
    <p:sldId id="352" r:id="rId41"/>
    <p:sldId id="328" r:id="rId42"/>
    <p:sldId id="339" r:id="rId43"/>
    <p:sldId id="341" r:id="rId44"/>
    <p:sldId id="342" r:id="rId45"/>
    <p:sldId id="357" r:id="rId46"/>
    <p:sldId id="330" r:id="rId47"/>
    <p:sldId id="356" r:id="rId48"/>
  </p:sldIdLst>
  <p:sldSz cx="12192000" cy="6858000"/>
  <p:notesSz cx="6888163" cy="100203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85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3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DC08FF-9B15-4D2F-B664-77BCC542C4DC}" type="doc">
      <dgm:prSet loTypeId="urn:microsoft.com/office/officeart/2005/8/layout/cycle8" loCatId="cycle" qsTypeId="urn:microsoft.com/office/officeart/2005/8/quickstyle/simple4" qsCatId="simple" csTypeId="urn:microsoft.com/office/officeart/2005/8/colors/accent6_2" csCatId="accent6" phldr="1"/>
      <dgm:spPr/>
    </dgm:pt>
    <dgm:pt modelId="{15240BAF-40CA-4E17-A423-E3AB5996ACD7}">
      <dgm:prSet phldrT="[テキスト]"/>
      <dgm:spPr/>
      <dgm:t>
        <a:bodyPr/>
        <a:lstStyle/>
        <a:p>
          <a:r>
            <a:rPr kumimoji="1" lang="ja-JP" altLang="en-US" b="1" dirty="0"/>
            <a:t>小さく</a:t>
          </a:r>
        </a:p>
      </dgm:t>
    </dgm:pt>
    <dgm:pt modelId="{1BE874A2-E81A-44A9-9B05-C5859027F782}" type="parTrans" cxnId="{42F19505-CBCE-4791-81DE-262B4FEC95FF}">
      <dgm:prSet/>
      <dgm:spPr/>
      <dgm:t>
        <a:bodyPr/>
        <a:lstStyle/>
        <a:p>
          <a:endParaRPr kumimoji="1" lang="ja-JP" altLang="en-US"/>
        </a:p>
      </dgm:t>
    </dgm:pt>
    <dgm:pt modelId="{3729827A-B2C2-4A00-B5BC-27D9D18EFD7D}" type="sibTrans" cxnId="{42F19505-CBCE-4791-81DE-262B4FEC95FF}">
      <dgm:prSet/>
      <dgm:spPr/>
      <dgm:t>
        <a:bodyPr/>
        <a:lstStyle/>
        <a:p>
          <a:endParaRPr kumimoji="1" lang="ja-JP" altLang="en-US"/>
        </a:p>
      </dgm:t>
    </dgm:pt>
    <dgm:pt modelId="{A4F3FC48-1E86-4692-B7AD-867B054163AC}">
      <dgm:prSet phldrT="[テキスト]"/>
      <dgm:spPr/>
      <dgm:t>
        <a:bodyPr/>
        <a:lstStyle/>
        <a:p>
          <a:r>
            <a:rPr kumimoji="1" lang="ja-JP" altLang="en-US" b="1" dirty="0"/>
            <a:t>心地よく</a:t>
          </a:r>
        </a:p>
      </dgm:t>
    </dgm:pt>
    <dgm:pt modelId="{C364D129-4855-42FC-89D9-509D883ACDCB}" type="parTrans" cxnId="{52DFAD2F-3AEF-4386-A589-E34C14887E5F}">
      <dgm:prSet/>
      <dgm:spPr/>
      <dgm:t>
        <a:bodyPr/>
        <a:lstStyle/>
        <a:p>
          <a:endParaRPr kumimoji="1" lang="ja-JP" altLang="en-US"/>
        </a:p>
      </dgm:t>
    </dgm:pt>
    <dgm:pt modelId="{ACE0EDE7-FBFD-464B-A40B-9A436BA55C7F}" type="sibTrans" cxnId="{52DFAD2F-3AEF-4386-A589-E34C14887E5F}">
      <dgm:prSet/>
      <dgm:spPr/>
      <dgm:t>
        <a:bodyPr/>
        <a:lstStyle/>
        <a:p>
          <a:endParaRPr kumimoji="1" lang="ja-JP" altLang="en-US"/>
        </a:p>
      </dgm:t>
    </dgm:pt>
    <dgm:pt modelId="{E66FFDCB-0936-4825-84CF-9FFB9A56EE87}">
      <dgm:prSet phldrT="[テキスト]"/>
      <dgm:spPr/>
      <dgm:t>
        <a:bodyPr/>
        <a:lstStyle/>
        <a:p>
          <a:r>
            <a:rPr kumimoji="1" lang="ja-JP" altLang="en-US" b="1" dirty="0"/>
            <a:t>観察</a:t>
          </a:r>
        </a:p>
      </dgm:t>
    </dgm:pt>
    <dgm:pt modelId="{459B3949-3E5B-47D8-BE8A-5350C3DBD12F}" type="parTrans" cxnId="{014E826B-BBE8-4B0F-B5B1-09C393051DC1}">
      <dgm:prSet/>
      <dgm:spPr/>
      <dgm:t>
        <a:bodyPr/>
        <a:lstStyle/>
        <a:p>
          <a:endParaRPr kumimoji="1" lang="ja-JP" altLang="en-US"/>
        </a:p>
      </dgm:t>
    </dgm:pt>
    <dgm:pt modelId="{EDDA3403-508F-4D4E-B785-6245B605F2D6}" type="sibTrans" cxnId="{014E826B-BBE8-4B0F-B5B1-09C393051DC1}">
      <dgm:prSet/>
      <dgm:spPr/>
      <dgm:t>
        <a:bodyPr/>
        <a:lstStyle/>
        <a:p>
          <a:endParaRPr kumimoji="1" lang="ja-JP" altLang="en-US"/>
        </a:p>
      </dgm:t>
    </dgm:pt>
    <dgm:pt modelId="{5277F86C-CC49-46C7-8128-E30F09955A39}" type="pres">
      <dgm:prSet presAssocID="{61DC08FF-9B15-4D2F-B664-77BCC542C4DC}" presName="compositeShape" presStyleCnt="0">
        <dgm:presLayoutVars>
          <dgm:chMax val="7"/>
          <dgm:dir/>
          <dgm:resizeHandles val="exact"/>
        </dgm:presLayoutVars>
      </dgm:prSet>
      <dgm:spPr/>
    </dgm:pt>
    <dgm:pt modelId="{A7A047F4-5328-4950-AD5C-05BA9355DD0E}" type="pres">
      <dgm:prSet presAssocID="{61DC08FF-9B15-4D2F-B664-77BCC542C4DC}" presName="wedge1" presStyleLbl="node1" presStyleIdx="0" presStyleCnt="3"/>
      <dgm:spPr/>
    </dgm:pt>
    <dgm:pt modelId="{1C0C179D-D518-4D40-884D-564CADFB355A}" type="pres">
      <dgm:prSet presAssocID="{61DC08FF-9B15-4D2F-B664-77BCC542C4DC}" presName="dummy1a" presStyleCnt="0"/>
      <dgm:spPr/>
    </dgm:pt>
    <dgm:pt modelId="{25E6411A-F3E8-4F13-8630-474A784AB0D4}" type="pres">
      <dgm:prSet presAssocID="{61DC08FF-9B15-4D2F-B664-77BCC542C4DC}" presName="dummy1b" presStyleCnt="0"/>
      <dgm:spPr/>
    </dgm:pt>
    <dgm:pt modelId="{B15F8C45-C3D6-4525-AE74-022E48A7F178}" type="pres">
      <dgm:prSet presAssocID="{61DC08FF-9B15-4D2F-B664-77BCC542C4DC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F38886C4-D895-4AD6-ADC4-AB9A5ABAA7E8}" type="pres">
      <dgm:prSet presAssocID="{61DC08FF-9B15-4D2F-B664-77BCC542C4DC}" presName="wedge2" presStyleLbl="node1" presStyleIdx="1" presStyleCnt="3"/>
      <dgm:spPr/>
    </dgm:pt>
    <dgm:pt modelId="{228D302E-209E-4878-AAA5-123B6A310DC5}" type="pres">
      <dgm:prSet presAssocID="{61DC08FF-9B15-4D2F-B664-77BCC542C4DC}" presName="dummy2a" presStyleCnt="0"/>
      <dgm:spPr/>
    </dgm:pt>
    <dgm:pt modelId="{503AA5E1-6E9C-4625-A2A6-AC601CB59759}" type="pres">
      <dgm:prSet presAssocID="{61DC08FF-9B15-4D2F-B664-77BCC542C4DC}" presName="dummy2b" presStyleCnt="0"/>
      <dgm:spPr/>
    </dgm:pt>
    <dgm:pt modelId="{5B0AF09D-9353-4E4D-95AB-98C893005FEC}" type="pres">
      <dgm:prSet presAssocID="{61DC08FF-9B15-4D2F-B664-77BCC542C4DC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CD616112-DC38-4FE6-8E49-8660EF79CDAF}" type="pres">
      <dgm:prSet presAssocID="{61DC08FF-9B15-4D2F-B664-77BCC542C4DC}" presName="wedge3" presStyleLbl="node1" presStyleIdx="2" presStyleCnt="3"/>
      <dgm:spPr/>
    </dgm:pt>
    <dgm:pt modelId="{985D220A-89F3-422F-8E79-F2343F218EFD}" type="pres">
      <dgm:prSet presAssocID="{61DC08FF-9B15-4D2F-B664-77BCC542C4DC}" presName="dummy3a" presStyleCnt="0"/>
      <dgm:spPr/>
    </dgm:pt>
    <dgm:pt modelId="{BEB276FA-91A8-4020-8126-9B45595C2B0F}" type="pres">
      <dgm:prSet presAssocID="{61DC08FF-9B15-4D2F-B664-77BCC542C4DC}" presName="dummy3b" presStyleCnt="0"/>
      <dgm:spPr/>
    </dgm:pt>
    <dgm:pt modelId="{77838B3A-553D-4451-A6E2-9FA0A114FB7C}" type="pres">
      <dgm:prSet presAssocID="{61DC08FF-9B15-4D2F-B664-77BCC542C4DC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2DA60632-458B-4B6F-BE1C-C2E12A213943}" type="pres">
      <dgm:prSet presAssocID="{3729827A-B2C2-4A00-B5BC-27D9D18EFD7D}" presName="arrowWedge1" presStyleLbl="fgSibTrans2D1" presStyleIdx="0" presStyleCnt="3"/>
      <dgm:spPr/>
    </dgm:pt>
    <dgm:pt modelId="{2951103A-39A6-4F74-ADA1-18F6F1FA2711}" type="pres">
      <dgm:prSet presAssocID="{ACE0EDE7-FBFD-464B-A40B-9A436BA55C7F}" presName="arrowWedge2" presStyleLbl="fgSibTrans2D1" presStyleIdx="1" presStyleCnt="3"/>
      <dgm:spPr/>
    </dgm:pt>
    <dgm:pt modelId="{CBF0F33E-9316-4B67-A397-B792EAE7B252}" type="pres">
      <dgm:prSet presAssocID="{EDDA3403-508F-4D4E-B785-6245B605F2D6}" presName="arrowWedge3" presStyleLbl="fgSibTrans2D1" presStyleIdx="2" presStyleCnt="3"/>
      <dgm:spPr/>
    </dgm:pt>
  </dgm:ptLst>
  <dgm:cxnLst>
    <dgm:cxn modelId="{42F19505-CBCE-4791-81DE-262B4FEC95FF}" srcId="{61DC08FF-9B15-4D2F-B664-77BCC542C4DC}" destId="{15240BAF-40CA-4E17-A423-E3AB5996ACD7}" srcOrd="0" destOrd="0" parTransId="{1BE874A2-E81A-44A9-9B05-C5859027F782}" sibTransId="{3729827A-B2C2-4A00-B5BC-27D9D18EFD7D}"/>
    <dgm:cxn modelId="{78EB2F15-6274-4395-A0D8-4A6AAFF77D97}" type="presOf" srcId="{15240BAF-40CA-4E17-A423-E3AB5996ACD7}" destId="{A7A047F4-5328-4950-AD5C-05BA9355DD0E}" srcOrd="0" destOrd="0" presId="urn:microsoft.com/office/officeart/2005/8/layout/cycle8"/>
    <dgm:cxn modelId="{A57E3029-6C4B-41D2-8C2C-55D08F3B4D68}" type="presOf" srcId="{E66FFDCB-0936-4825-84CF-9FFB9A56EE87}" destId="{77838B3A-553D-4451-A6E2-9FA0A114FB7C}" srcOrd="1" destOrd="0" presId="urn:microsoft.com/office/officeart/2005/8/layout/cycle8"/>
    <dgm:cxn modelId="{52DFAD2F-3AEF-4386-A589-E34C14887E5F}" srcId="{61DC08FF-9B15-4D2F-B664-77BCC542C4DC}" destId="{A4F3FC48-1E86-4692-B7AD-867B054163AC}" srcOrd="1" destOrd="0" parTransId="{C364D129-4855-42FC-89D9-509D883ACDCB}" sibTransId="{ACE0EDE7-FBFD-464B-A40B-9A436BA55C7F}"/>
    <dgm:cxn modelId="{E5F97B5C-CF64-4D23-8ECE-949248534B04}" type="presOf" srcId="{61DC08FF-9B15-4D2F-B664-77BCC542C4DC}" destId="{5277F86C-CC49-46C7-8128-E30F09955A39}" srcOrd="0" destOrd="0" presId="urn:microsoft.com/office/officeart/2005/8/layout/cycle8"/>
    <dgm:cxn modelId="{BF871548-5AF7-45F1-A7F4-0B9DBF9E487D}" type="presOf" srcId="{15240BAF-40CA-4E17-A423-E3AB5996ACD7}" destId="{B15F8C45-C3D6-4525-AE74-022E48A7F178}" srcOrd="1" destOrd="0" presId="urn:microsoft.com/office/officeart/2005/8/layout/cycle8"/>
    <dgm:cxn modelId="{014E826B-BBE8-4B0F-B5B1-09C393051DC1}" srcId="{61DC08FF-9B15-4D2F-B664-77BCC542C4DC}" destId="{E66FFDCB-0936-4825-84CF-9FFB9A56EE87}" srcOrd="2" destOrd="0" parTransId="{459B3949-3E5B-47D8-BE8A-5350C3DBD12F}" sibTransId="{EDDA3403-508F-4D4E-B785-6245B605F2D6}"/>
    <dgm:cxn modelId="{8E2D998A-28DC-4CFA-8EB0-FB3B0909D51D}" type="presOf" srcId="{E66FFDCB-0936-4825-84CF-9FFB9A56EE87}" destId="{CD616112-DC38-4FE6-8E49-8660EF79CDAF}" srcOrd="0" destOrd="0" presId="urn:microsoft.com/office/officeart/2005/8/layout/cycle8"/>
    <dgm:cxn modelId="{108528C0-45C2-4871-AFED-3DF553F17511}" type="presOf" srcId="{A4F3FC48-1E86-4692-B7AD-867B054163AC}" destId="{F38886C4-D895-4AD6-ADC4-AB9A5ABAA7E8}" srcOrd="0" destOrd="0" presId="urn:microsoft.com/office/officeart/2005/8/layout/cycle8"/>
    <dgm:cxn modelId="{0A3C69C4-9160-4201-A42E-7B94B514D6AF}" type="presOf" srcId="{A4F3FC48-1E86-4692-B7AD-867B054163AC}" destId="{5B0AF09D-9353-4E4D-95AB-98C893005FEC}" srcOrd="1" destOrd="0" presId="urn:microsoft.com/office/officeart/2005/8/layout/cycle8"/>
    <dgm:cxn modelId="{B1A4809D-D2E1-4CE7-A64C-1C4001A02BAF}" type="presParOf" srcId="{5277F86C-CC49-46C7-8128-E30F09955A39}" destId="{A7A047F4-5328-4950-AD5C-05BA9355DD0E}" srcOrd="0" destOrd="0" presId="urn:microsoft.com/office/officeart/2005/8/layout/cycle8"/>
    <dgm:cxn modelId="{EA1C2C27-E52F-4C9D-96F2-3863117C2049}" type="presParOf" srcId="{5277F86C-CC49-46C7-8128-E30F09955A39}" destId="{1C0C179D-D518-4D40-884D-564CADFB355A}" srcOrd="1" destOrd="0" presId="urn:microsoft.com/office/officeart/2005/8/layout/cycle8"/>
    <dgm:cxn modelId="{72B7B8DB-B8A3-42B0-BEF3-1CF1A2695A66}" type="presParOf" srcId="{5277F86C-CC49-46C7-8128-E30F09955A39}" destId="{25E6411A-F3E8-4F13-8630-474A784AB0D4}" srcOrd="2" destOrd="0" presId="urn:microsoft.com/office/officeart/2005/8/layout/cycle8"/>
    <dgm:cxn modelId="{50AABBB9-3B45-45E7-B7DE-08F948A0AEF7}" type="presParOf" srcId="{5277F86C-CC49-46C7-8128-E30F09955A39}" destId="{B15F8C45-C3D6-4525-AE74-022E48A7F178}" srcOrd="3" destOrd="0" presId="urn:microsoft.com/office/officeart/2005/8/layout/cycle8"/>
    <dgm:cxn modelId="{B2745F05-5785-4DA5-8258-C6080225C4AE}" type="presParOf" srcId="{5277F86C-CC49-46C7-8128-E30F09955A39}" destId="{F38886C4-D895-4AD6-ADC4-AB9A5ABAA7E8}" srcOrd="4" destOrd="0" presId="urn:microsoft.com/office/officeart/2005/8/layout/cycle8"/>
    <dgm:cxn modelId="{E42989F3-25A9-454E-B15C-170C3510A141}" type="presParOf" srcId="{5277F86C-CC49-46C7-8128-E30F09955A39}" destId="{228D302E-209E-4878-AAA5-123B6A310DC5}" srcOrd="5" destOrd="0" presId="urn:microsoft.com/office/officeart/2005/8/layout/cycle8"/>
    <dgm:cxn modelId="{A0135FDE-BBA4-427C-A84B-960FDB910C74}" type="presParOf" srcId="{5277F86C-CC49-46C7-8128-E30F09955A39}" destId="{503AA5E1-6E9C-4625-A2A6-AC601CB59759}" srcOrd="6" destOrd="0" presId="urn:microsoft.com/office/officeart/2005/8/layout/cycle8"/>
    <dgm:cxn modelId="{6FD8F196-FC28-410F-AEA5-2047D36E1F7C}" type="presParOf" srcId="{5277F86C-CC49-46C7-8128-E30F09955A39}" destId="{5B0AF09D-9353-4E4D-95AB-98C893005FEC}" srcOrd="7" destOrd="0" presId="urn:microsoft.com/office/officeart/2005/8/layout/cycle8"/>
    <dgm:cxn modelId="{6B7A83B7-10ED-4F90-9137-5CE1DA74A8A7}" type="presParOf" srcId="{5277F86C-CC49-46C7-8128-E30F09955A39}" destId="{CD616112-DC38-4FE6-8E49-8660EF79CDAF}" srcOrd="8" destOrd="0" presId="urn:microsoft.com/office/officeart/2005/8/layout/cycle8"/>
    <dgm:cxn modelId="{C581AD2B-D0B3-4249-BD08-A0B489327CFF}" type="presParOf" srcId="{5277F86C-CC49-46C7-8128-E30F09955A39}" destId="{985D220A-89F3-422F-8E79-F2343F218EFD}" srcOrd="9" destOrd="0" presId="urn:microsoft.com/office/officeart/2005/8/layout/cycle8"/>
    <dgm:cxn modelId="{45657FCC-B112-4A98-B5E4-167A7BB031CE}" type="presParOf" srcId="{5277F86C-CC49-46C7-8128-E30F09955A39}" destId="{BEB276FA-91A8-4020-8126-9B45595C2B0F}" srcOrd="10" destOrd="0" presId="urn:microsoft.com/office/officeart/2005/8/layout/cycle8"/>
    <dgm:cxn modelId="{A2B1833D-1EAC-47BE-BE98-6D5D9C6D50CB}" type="presParOf" srcId="{5277F86C-CC49-46C7-8128-E30F09955A39}" destId="{77838B3A-553D-4451-A6E2-9FA0A114FB7C}" srcOrd="11" destOrd="0" presId="urn:microsoft.com/office/officeart/2005/8/layout/cycle8"/>
    <dgm:cxn modelId="{D6DD365B-BD0A-4804-A683-4D17BDD7FA33}" type="presParOf" srcId="{5277F86C-CC49-46C7-8128-E30F09955A39}" destId="{2DA60632-458B-4B6F-BE1C-C2E12A213943}" srcOrd="12" destOrd="0" presId="urn:microsoft.com/office/officeart/2005/8/layout/cycle8"/>
    <dgm:cxn modelId="{47FE3470-DC0B-4D9C-91C3-91149FF1720F}" type="presParOf" srcId="{5277F86C-CC49-46C7-8128-E30F09955A39}" destId="{2951103A-39A6-4F74-ADA1-18F6F1FA2711}" srcOrd="13" destOrd="0" presId="urn:microsoft.com/office/officeart/2005/8/layout/cycle8"/>
    <dgm:cxn modelId="{128290F9-7BA3-44B4-A31E-6BC8E5847790}" type="presParOf" srcId="{5277F86C-CC49-46C7-8128-E30F09955A39}" destId="{CBF0F33E-9316-4B67-A397-B792EAE7B252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2A340ED-871E-4471-ACBC-BD9445F0EECC}" type="doc">
      <dgm:prSet loTypeId="urn:microsoft.com/office/officeart/2005/8/layout/default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B04636D5-34F3-4424-A823-8A1A10C1FC55}">
      <dgm:prSet custT="1"/>
      <dgm:spPr/>
      <dgm:t>
        <a:bodyPr/>
        <a:lstStyle/>
        <a:p>
          <a:r>
            <a:rPr lang="ja-JP" altLang="en-US" sz="3200" b="1" dirty="0"/>
            <a:t>何もしない</a:t>
          </a:r>
          <a:endParaRPr lang="en-US" sz="3200" dirty="0"/>
        </a:p>
      </dgm:t>
    </dgm:pt>
    <dgm:pt modelId="{BDC3C3F5-8118-4672-B95C-CE766D52E5C6}" type="parTrans" cxnId="{3AE63F7C-6A76-4532-A011-095B8984C951}">
      <dgm:prSet/>
      <dgm:spPr/>
      <dgm:t>
        <a:bodyPr/>
        <a:lstStyle/>
        <a:p>
          <a:endParaRPr lang="en-US"/>
        </a:p>
      </dgm:t>
    </dgm:pt>
    <dgm:pt modelId="{0579360A-41D5-486F-8F1D-F3A6821B29CF}" type="sibTrans" cxnId="{3AE63F7C-6A76-4532-A011-095B8984C951}">
      <dgm:prSet/>
      <dgm:spPr/>
      <dgm:t>
        <a:bodyPr/>
        <a:lstStyle/>
        <a:p>
          <a:endParaRPr lang="en-US"/>
        </a:p>
      </dgm:t>
    </dgm:pt>
    <dgm:pt modelId="{8760C2F1-4B5A-4D6F-9DCD-D8069D05F2D4}">
      <dgm:prSet custT="1"/>
      <dgm:spPr/>
      <dgm:t>
        <a:bodyPr/>
        <a:lstStyle/>
        <a:p>
          <a:r>
            <a:rPr lang="ja-JP" altLang="en-US" sz="3200" b="1" dirty="0"/>
            <a:t>息を吐く</a:t>
          </a:r>
          <a:endParaRPr lang="en-US" sz="3200" dirty="0"/>
        </a:p>
      </dgm:t>
    </dgm:pt>
    <dgm:pt modelId="{CEA76E91-F42C-4D99-AE09-FB5C6A971089}" type="parTrans" cxnId="{72910200-6C76-4D53-B96F-D1CE86EA23F4}">
      <dgm:prSet/>
      <dgm:spPr/>
      <dgm:t>
        <a:bodyPr/>
        <a:lstStyle/>
        <a:p>
          <a:endParaRPr lang="en-US"/>
        </a:p>
      </dgm:t>
    </dgm:pt>
    <dgm:pt modelId="{5BC7AB3D-2B86-4101-8E52-1AA3D108727D}" type="sibTrans" cxnId="{72910200-6C76-4D53-B96F-D1CE86EA23F4}">
      <dgm:prSet/>
      <dgm:spPr/>
      <dgm:t>
        <a:bodyPr/>
        <a:lstStyle/>
        <a:p>
          <a:endParaRPr lang="en-US"/>
        </a:p>
      </dgm:t>
    </dgm:pt>
    <dgm:pt modelId="{0BB429E5-386D-4410-AF91-7CDF400AA50F}">
      <dgm:prSet custT="1"/>
      <dgm:spPr/>
      <dgm:t>
        <a:bodyPr/>
        <a:lstStyle/>
        <a:p>
          <a:r>
            <a:rPr lang="ja-JP" altLang="en-US" sz="3200" b="1" dirty="0"/>
            <a:t>丁寧に観察</a:t>
          </a:r>
          <a:endParaRPr lang="en-US" sz="3200" dirty="0"/>
        </a:p>
      </dgm:t>
    </dgm:pt>
    <dgm:pt modelId="{00FEF218-82CC-40A9-B35A-6C71619895A9}" type="parTrans" cxnId="{44E7E277-1E57-4A32-B475-BB8C2BE33C6E}">
      <dgm:prSet/>
      <dgm:spPr/>
      <dgm:t>
        <a:bodyPr/>
        <a:lstStyle/>
        <a:p>
          <a:endParaRPr lang="en-US"/>
        </a:p>
      </dgm:t>
    </dgm:pt>
    <dgm:pt modelId="{3212B67C-0020-418D-95F2-C3B5D6768CB9}" type="sibTrans" cxnId="{44E7E277-1E57-4A32-B475-BB8C2BE33C6E}">
      <dgm:prSet/>
      <dgm:spPr/>
      <dgm:t>
        <a:bodyPr/>
        <a:lstStyle/>
        <a:p>
          <a:endParaRPr lang="en-US"/>
        </a:p>
      </dgm:t>
    </dgm:pt>
    <dgm:pt modelId="{FBE1A38C-5835-4A06-A1F0-185EF31AD343}">
      <dgm:prSet custT="1"/>
      <dgm:spPr/>
      <dgm:t>
        <a:bodyPr/>
        <a:lstStyle/>
        <a:p>
          <a:r>
            <a:rPr lang="ja-JP" altLang="en-US" sz="3200" b="1" dirty="0"/>
            <a:t>ゆだねる</a:t>
          </a:r>
          <a:endParaRPr lang="en-US" sz="3200" dirty="0"/>
        </a:p>
      </dgm:t>
    </dgm:pt>
    <dgm:pt modelId="{11C2822E-6FDD-49D6-A297-68BF7664B974}" type="parTrans" cxnId="{1AA7F0AF-F7FA-4427-B545-5B0EC3AA6351}">
      <dgm:prSet/>
      <dgm:spPr/>
      <dgm:t>
        <a:bodyPr/>
        <a:lstStyle/>
        <a:p>
          <a:endParaRPr lang="en-US"/>
        </a:p>
      </dgm:t>
    </dgm:pt>
    <dgm:pt modelId="{F41A99A9-CE35-4520-9BD8-6E74A2EFC741}" type="sibTrans" cxnId="{1AA7F0AF-F7FA-4427-B545-5B0EC3AA6351}">
      <dgm:prSet/>
      <dgm:spPr/>
      <dgm:t>
        <a:bodyPr/>
        <a:lstStyle/>
        <a:p>
          <a:endParaRPr lang="en-US"/>
        </a:p>
      </dgm:t>
    </dgm:pt>
    <dgm:pt modelId="{63DFD8BF-119B-4052-BA64-4E0D081AC473}">
      <dgm:prSet custT="1"/>
      <dgm:spPr/>
      <dgm:t>
        <a:bodyPr/>
        <a:lstStyle/>
        <a:p>
          <a:r>
            <a:rPr kumimoji="1" lang="ja-JP" sz="2400" b="1" dirty="0"/>
            <a:t>「心地よさ」を</a:t>
          </a:r>
          <a:endParaRPr kumimoji="1" lang="en-US" altLang="ja-JP" sz="2400" b="1" dirty="0"/>
        </a:p>
        <a:p>
          <a:r>
            <a:rPr kumimoji="1" lang="ja-JP" altLang="en-US" sz="2400" b="1" dirty="0"/>
            <a:t>感じる</a:t>
          </a:r>
          <a:endParaRPr lang="en-US" sz="2400" dirty="0"/>
        </a:p>
      </dgm:t>
    </dgm:pt>
    <dgm:pt modelId="{932297D1-090D-4888-9316-ABCF2C9DB267}" type="parTrans" cxnId="{63C5B104-8B0F-45B6-896E-799F6501F6B3}">
      <dgm:prSet/>
      <dgm:spPr/>
      <dgm:t>
        <a:bodyPr/>
        <a:lstStyle/>
        <a:p>
          <a:endParaRPr lang="en-US"/>
        </a:p>
      </dgm:t>
    </dgm:pt>
    <dgm:pt modelId="{365408B8-62FD-4991-A6A8-90CA140A745E}" type="sibTrans" cxnId="{63C5B104-8B0F-45B6-896E-799F6501F6B3}">
      <dgm:prSet/>
      <dgm:spPr/>
      <dgm:t>
        <a:bodyPr/>
        <a:lstStyle/>
        <a:p>
          <a:endParaRPr lang="en-US"/>
        </a:p>
      </dgm:t>
    </dgm:pt>
    <dgm:pt modelId="{9046B616-0650-4411-9871-A2941157AB18}">
      <dgm:prSet custT="1"/>
      <dgm:spPr/>
      <dgm:t>
        <a:bodyPr/>
        <a:lstStyle/>
        <a:p>
          <a:r>
            <a:rPr lang="ja-JP" altLang="en-US" sz="3200" b="1" dirty="0"/>
            <a:t>ボーっと</a:t>
          </a:r>
          <a:endParaRPr lang="en-US" altLang="ja-JP" sz="3200" b="1" dirty="0"/>
        </a:p>
        <a:p>
          <a:r>
            <a:rPr lang="ja-JP" altLang="en-US" sz="3200" b="1" dirty="0"/>
            <a:t>する</a:t>
          </a:r>
          <a:endParaRPr lang="en-US" sz="3200" dirty="0"/>
        </a:p>
      </dgm:t>
    </dgm:pt>
    <dgm:pt modelId="{14515418-7B7D-4A33-B422-65A353484E4A}" type="parTrans" cxnId="{C9A715E2-979A-4361-9A4D-DE5CC65B525A}">
      <dgm:prSet/>
      <dgm:spPr/>
      <dgm:t>
        <a:bodyPr/>
        <a:lstStyle/>
        <a:p>
          <a:endParaRPr lang="en-US"/>
        </a:p>
      </dgm:t>
    </dgm:pt>
    <dgm:pt modelId="{1C4282D0-DF40-4BDE-94BF-C127FFF0C622}" type="sibTrans" cxnId="{C9A715E2-979A-4361-9A4D-DE5CC65B525A}">
      <dgm:prSet/>
      <dgm:spPr/>
      <dgm:t>
        <a:bodyPr/>
        <a:lstStyle/>
        <a:p>
          <a:endParaRPr lang="en-US"/>
        </a:p>
      </dgm:t>
    </dgm:pt>
    <dgm:pt modelId="{15387238-0E65-4617-A3FB-A4FDB4336E8F}">
      <dgm:prSet custT="1"/>
      <dgm:spPr/>
      <dgm:t>
        <a:bodyPr/>
        <a:lstStyle/>
        <a:p>
          <a:r>
            <a:rPr kumimoji="1" lang="ja-JP" altLang="en-US" sz="3200" b="1" dirty="0"/>
            <a:t>ゆらす</a:t>
          </a:r>
          <a:endParaRPr lang="en-US" sz="1500" dirty="0"/>
        </a:p>
      </dgm:t>
    </dgm:pt>
    <dgm:pt modelId="{55C5E4F5-7347-4C57-8441-63FA6BE636B1}" type="parTrans" cxnId="{17D5029D-1586-4C37-9655-314638D8F565}">
      <dgm:prSet/>
      <dgm:spPr/>
      <dgm:t>
        <a:bodyPr/>
        <a:lstStyle/>
        <a:p>
          <a:endParaRPr lang="en-US"/>
        </a:p>
      </dgm:t>
    </dgm:pt>
    <dgm:pt modelId="{F5D17148-6AAD-4697-8A76-D4E9D02FF529}" type="sibTrans" cxnId="{17D5029D-1586-4C37-9655-314638D8F565}">
      <dgm:prSet/>
      <dgm:spPr/>
      <dgm:t>
        <a:bodyPr/>
        <a:lstStyle/>
        <a:p>
          <a:endParaRPr lang="en-US"/>
        </a:p>
      </dgm:t>
    </dgm:pt>
    <dgm:pt modelId="{507BCF1B-7061-490C-A39D-C026CB4B115F}" type="pres">
      <dgm:prSet presAssocID="{42A340ED-871E-4471-ACBC-BD9445F0EECC}" presName="diagram" presStyleCnt="0">
        <dgm:presLayoutVars>
          <dgm:dir/>
          <dgm:resizeHandles val="exact"/>
        </dgm:presLayoutVars>
      </dgm:prSet>
      <dgm:spPr/>
    </dgm:pt>
    <dgm:pt modelId="{1C776294-CCB6-452E-9F5A-7603F9F44B96}" type="pres">
      <dgm:prSet presAssocID="{B04636D5-34F3-4424-A823-8A1A10C1FC55}" presName="node" presStyleLbl="node1" presStyleIdx="0" presStyleCnt="7" custLinFactNeighborY="34149">
        <dgm:presLayoutVars>
          <dgm:bulletEnabled val="1"/>
        </dgm:presLayoutVars>
      </dgm:prSet>
      <dgm:spPr/>
    </dgm:pt>
    <dgm:pt modelId="{E9857A00-9D87-4562-A807-B9D5D9376BB7}" type="pres">
      <dgm:prSet presAssocID="{0579360A-41D5-486F-8F1D-F3A6821B29CF}" presName="sibTrans" presStyleCnt="0"/>
      <dgm:spPr/>
    </dgm:pt>
    <dgm:pt modelId="{244C6FDE-9EA3-4E53-9C62-EE25C6EA4DB4}" type="pres">
      <dgm:prSet presAssocID="{8760C2F1-4B5A-4D6F-9DCD-D8069D05F2D4}" presName="node" presStyleLbl="node1" presStyleIdx="1" presStyleCnt="7">
        <dgm:presLayoutVars>
          <dgm:bulletEnabled val="1"/>
        </dgm:presLayoutVars>
      </dgm:prSet>
      <dgm:spPr/>
    </dgm:pt>
    <dgm:pt modelId="{0319BD17-5582-480D-8DC4-488C6328354D}" type="pres">
      <dgm:prSet presAssocID="{5BC7AB3D-2B86-4101-8E52-1AA3D108727D}" presName="sibTrans" presStyleCnt="0"/>
      <dgm:spPr/>
    </dgm:pt>
    <dgm:pt modelId="{4FB3F319-A3CF-4FFB-B3BE-BF173A057814}" type="pres">
      <dgm:prSet presAssocID="{0BB429E5-386D-4410-AF91-7CDF400AA50F}" presName="node" presStyleLbl="node1" presStyleIdx="2" presStyleCnt="7" custLinFactNeighborY="38941">
        <dgm:presLayoutVars>
          <dgm:bulletEnabled val="1"/>
        </dgm:presLayoutVars>
      </dgm:prSet>
      <dgm:spPr/>
    </dgm:pt>
    <dgm:pt modelId="{69A0A48B-7580-4481-9FC5-BFF0070FCE8A}" type="pres">
      <dgm:prSet presAssocID="{3212B67C-0020-418D-95F2-C3B5D6768CB9}" presName="sibTrans" presStyleCnt="0"/>
      <dgm:spPr/>
    </dgm:pt>
    <dgm:pt modelId="{D2C50370-8337-4606-9974-3349EDD2798F}" type="pres">
      <dgm:prSet presAssocID="{FBE1A38C-5835-4A06-A1F0-185EF31AD343}" presName="node" presStyleLbl="node1" presStyleIdx="3" presStyleCnt="7" custLinFactNeighborY="47329">
        <dgm:presLayoutVars>
          <dgm:bulletEnabled val="1"/>
        </dgm:presLayoutVars>
      </dgm:prSet>
      <dgm:spPr/>
    </dgm:pt>
    <dgm:pt modelId="{9B8E30AC-5571-46D6-94EF-7A4ABE7DC43F}" type="pres">
      <dgm:prSet presAssocID="{F41A99A9-CE35-4520-9BD8-6E74A2EFC741}" presName="sibTrans" presStyleCnt="0"/>
      <dgm:spPr/>
    </dgm:pt>
    <dgm:pt modelId="{35466D05-EA6A-4B9E-B0AF-00414D8CE075}" type="pres">
      <dgm:prSet presAssocID="{63DFD8BF-119B-4052-BA64-4E0D081AC473}" presName="node" presStyleLbl="node1" presStyleIdx="4" presStyleCnt="7">
        <dgm:presLayoutVars>
          <dgm:bulletEnabled val="1"/>
        </dgm:presLayoutVars>
      </dgm:prSet>
      <dgm:spPr/>
    </dgm:pt>
    <dgm:pt modelId="{10D5ECEC-0F92-4702-9698-116CE83165E7}" type="pres">
      <dgm:prSet presAssocID="{365408B8-62FD-4991-A6A8-90CA140A745E}" presName="sibTrans" presStyleCnt="0"/>
      <dgm:spPr/>
    </dgm:pt>
    <dgm:pt modelId="{D6499FBD-E39F-4FB2-AB0A-2709F48153D3}" type="pres">
      <dgm:prSet presAssocID="{9046B616-0650-4411-9871-A2941157AB18}" presName="node" presStyleLbl="node1" presStyleIdx="5" presStyleCnt="7" custLinFactNeighborX="-359" custLinFactNeighborY="46730">
        <dgm:presLayoutVars>
          <dgm:bulletEnabled val="1"/>
        </dgm:presLayoutVars>
      </dgm:prSet>
      <dgm:spPr/>
    </dgm:pt>
    <dgm:pt modelId="{4BE13DDA-D767-42E2-AFFD-6733B39963DD}" type="pres">
      <dgm:prSet presAssocID="{1C4282D0-DF40-4BDE-94BF-C127FFF0C622}" presName="sibTrans" presStyleCnt="0"/>
      <dgm:spPr/>
    </dgm:pt>
    <dgm:pt modelId="{F2F1FB32-3D9A-403D-990E-149359681D81}" type="pres">
      <dgm:prSet presAssocID="{15387238-0E65-4617-A3FB-A4FDB4336E8F}" presName="node" presStyleLbl="node1" presStyleIdx="6" presStyleCnt="7">
        <dgm:presLayoutVars>
          <dgm:bulletEnabled val="1"/>
        </dgm:presLayoutVars>
      </dgm:prSet>
      <dgm:spPr/>
    </dgm:pt>
  </dgm:ptLst>
  <dgm:cxnLst>
    <dgm:cxn modelId="{72910200-6C76-4D53-B96F-D1CE86EA23F4}" srcId="{42A340ED-871E-4471-ACBC-BD9445F0EECC}" destId="{8760C2F1-4B5A-4D6F-9DCD-D8069D05F2D4}" srcOrd="1" destOrd="0" parTransId="{CEA76E91-F42C-4D99-AE09-FB5C6A971089}" sibTransId="{5BC7AB3D-2B86-4101-8E52-1AA3D108727D}"/>
    <dgm:cxn modelId="{63C5B104-8B0F-45B6-896E-799F6501F6B3}" srcId="{42A340ED-871E-4471-ACBC-BD9445F0EECC}" destId="{63DFD8BF-119B-4052-BA64-4E0D081AC473}" srcOrd="4" destOrd="0" parTransId="{932297D1-090D-4888-9316-ABCF2C9DB267}" sibTransId="{365408B8-62FD-4991-A6A8-90CA140A745E}"/>
    <dgm:cxn modelId="{DB66BB50-EBC6-4AD2-A237-DD65F97F3089}" type="presOf" srcId="{B04636D5-34F3-4424-A823-8A1A10C1FC55}" destId="{1C776294-CCB6-452E-9F5A-7603F9F44B96}" srcOrd="0" destOrd="0" presId="urn:microsoft.com/office/officeart/2005/8/layout/default"/>
    <dgm:cxn modelId="{D9C7FF73-9669-405E-ABAE-798D6D7411B6}" type="presOf" srcId="{0BB429E5-386D-4410-AF91-7CDF400AA50F}" destId="{4FB3F319-A3CF-4FFB-B3BE-BF173A057814}" srcOrd="0" destOrd="0" presId="urn:microsoft.com/office/officeart/2005/8/layout/default"/>
    <dgm:cxn modelId="{44E7E277-1E57-4A32-B475-BB8C2BE33C6E}" srcId="{42A340ED-871E-4471-ACBC-BD9445F0EECC}" destId="{0BB429E5-386D-4410-AF91-7CDF400AA50F}" srcOrd="2" destOrd="0" parTransId="{00FEF218-82CC-40A9-B35A-6C71619895A9}" sibTransId="{3212B67C-0020-418D-95F2-C3B5D6768CB9}"/>
    <dgm:cxn modelId="{52A88758-F2FB-4218-AFC2-1F6AE3EC1136}" type="presOf" srcId="{FBE1A38C-5835-4A06-A1F0-185EF31AD343}" destId="{D2C50370-8337-4606-9974-3349EDD2798F}" srcOrd="0" destOrd="0" presId="urn:microsoft.com/office/officeart/2005/8/layout/default"/>
    <dgm:cxn modelId="{3AE63F7C-6A76-4532-A011-095B8984C951}" srcId="{42A340ED-871E-4471-ACBC-BD9445F0EECC}" destId="{B04636D5-34F3-4424-A823-8A1A10C1FC55}" srcOrd="0" destOrd="0" parTransId="{BDC3C3F5-8118-4672-B95C-CE766D52E5C6}" sibTransId="{0579360A-41D5-486F-8F1D-F3A6821B29CF}"/>
    <dgm:cxn modelId="{2DA0BD7C-EB96-4527-80DF-E6F5FA4790E7}" type="presOf" srcId="{9046B616-0650-4411-9871-A2941157AB18}" destId="{D6499FBD-E39F-4FB2-AB0A-2709F48153D3}" srcOrd="0" destOrd="0" presId="urn:microsoft.com/office/officeart/2005/8/layout/default"/>
    <dgm:cxn modelId="{17D5029D-1586-4C37-9655-314638D8F565}" srcId="{42A340ED-871E-4471-ACBC-BD9445F0EECC}" destId="{15387238-0E65-4617-A3FB-A4FDB4336E8F}" srcOrd="6" destOrd="0" parTransId="{55C5E4F5-7347-4C57-8441-63FA6BE636B1}" sibTransId="{F5D17148-6AAD-4697-8A76-D4E9D02FF529}"/>
    <dgm:cxn modelId="{A1477F9F-B961-4229-BFCB-B4F0E533D54D}" type="presOf" srcId="{15387238-0E65-4617-A3FB-A4FDB4336E8F}" destId="{F2F1FB32-3D9A-403D-990E-149359681D81}" srcOrd="0" destOrd="0" presId="urn:microsoft.com/office/officeart/2005/8/layout/default"/>
    <dgm:cxn modelId="{CF0B91A2-5B9E-4141-9F7F-6D8E77AC2418}" type="presOf" srcId="{42A340ED-871E-4471-ACBC-BD9445F0EECC}" destId="{507BCF1B-7061-490C-A39D-C026CB4B115F}" srcOrd="0" destOrd="0" presId="urn:microsoft.com/office/officeart/2005/8/layout/default"/>
    <dgm:cxn modelId="{1AA7F0AF-F7FA-4427-B545-5B0EC3AA6351}" srcId="{42A340ED-871E-4471-ACBC-BD9445F0EECC}" destId="{FBE1A38C-5835-4A06-A1F0-185EF31AD343}" srcOrd="3" destOrd="0" parTransId="{11C2822E-6FDD-49D6-A297-68BF7664B974}" sibTransId="{F41A99A9-CE35-4520-9BD8-6E74A2EFC741}"/>
    <dgm:cxn modelId="{78696CB1-CAA3-4DAC-A642-6B81937876C0}" type="presOf" srcId="{63DFD8BF-119B-4052-BA64-4E0D081AC473}" destId="{35466D05-EA6A-4B9E-B0AF-00414D8CE075}" srcOrd="0" destOrd="0" presId="urn:microsoft.com/office/officeart/2005/8/layout/default"/>
    <dgm:cxn modelId="{9092DBD0-7113-4128-9643-5CE57DC400DD}" type="presOf" srcId="{8760C2F1-4B5A-4D6F-9DCD-D8069D05F2D4}" destId="{244C6FDE-9EA3-4E53-9C62-EE25C6EA4DB4}" srcOrd="0" destOrd="0" presId="urn:microsoft.com/office/officeart/2005/8/layout/default"/>
    <dgm:cxn modelId="{C9A715E2-979A-4361-9A4D-DE5CC65B525A}" srcId="{42A340ED-871E-4471-ACBC-BD9445F0EECC}" destId="{9046B616-0650-4411-9871-A2941157AB18}" srcOrd="5" destOrd="0" parTransId="{14515418-7B7D-4A33-B422-65A353484E4A}" sibTransId="{1C4282D0-DF40-4BDE-94BF-C127FFF0C622}"/>
    <dgm:cxn modelId="{E9CBB44B-654A-4FC6-9998-CE414D242FB7}" type="presParOf" srcId="{507BCF1B-7061-490C-A39D-C026CB4B115F}" destId="{1C776294-CCB6-452E-9F5A-7603F9F44B96}" srcOrd="0" destOrd="0" presId="urn:microsoft.com/office/officeart/2005/8/layout/default"/>
    <dgm:cxn modelId="{C809C75A-2D05-4102-BC53-534873B70C74}" type="presParOf" srcId="{507BCF1B-7061-490C-A39D-C026CB4B115F}" destId="{E9857A00-9D87-4562-A807-B9D5D9376BB7}" srcOrd="1" destOrd="0" presId="urn:microsoft.com/office/officeart/2005/8/layout/default"/>
    <dgm:cxn modelId="{08E32A42-9A70-4C94-BAD4-1CBD7A9D749E}" type="presParOf" srcId="{507BCF1B-7061-490C-A39D-C026CB4B115F}" destId="{244C6FDE-9EA3-4E53-9C62-EE25C6EA4DB4}" srcOrd="2" destOrd="0" presId="urn:microsoft.com/office/officeart/2005/8/layout/default"/>
    <dgm:cxn modelId="{9F09449E-4F30-4FE7-A432-E6046CD9AF4B}" type="presParOf" srcId="{507BCF1B-7061-490C-A39D-C026CB4B115F}" destId="{0319BD17-5582-480D-8DC4-488C6328354D}" srcOrd="3" destOrd="0" presId="urn:microsoft.com/office/officeart/2005/8/layout/default"/>
    <dgm:cxn modelId="{6736928C-3284-4878-A044-ABECAABB5830}" type="presParOf" srcId="{507BCF1B-7061-490C-A39D-C026CB4B115F}" destId="{4FB3F319-A3CF-4FFB-B3BE-BF173A057814}" srcOrd="4" destOrd="0" presId="urn:microsoft.com/office/officeart/2005/8/layout/default"/>
    <dgm:cxn modelId="{4F534BE9-1804-45A0-A4E5-1982C0FF80FD}" type="presParOf" srcId="{507BCF1B-7061-490C-A39D-C026CB4B115F}" destId="{69A0A48B-7580-4481-9FC5-BFF0070FCE8A}" srcOrd="5" destOrd="0" presId="urn:microsoft.com/office/officeart/2005/8/layout/default"/>
    <dgm:cxn modelId="{BFC2FD6B-1387-4B26-B153-CB7C354F19A4}" type="presParOf" srcId="{507BCF1B-7061-490C-A39D-C026CB4B115F}" destId="{D2C50370-8337-4606-9974-3349EDD2798F}" srcOrd="6" destOrd="0" presId="urn:microsoft.com/office/officeart/2005/8/layout/default"/>
    <dgm:cxn modelId="{4D429115-C621-482D-B97D-948A9C56F9D0}" type="presParOf" srcId="{507BCF1B-7061-490C-A39D-C026CB4B115F}" destId="{9B8E30AC-5571-46D6-94EF-7A4ABE7DC43F}" srcOrd="7" destOrd="0" presId="urn:microsoft.com/office/officeart/2005/8/layout/default"/>
    <dgm:cxn modelId="{B477CEEC-5601-40BA-B72D-70C9D9FD9CEF}" type="presParOf" srcId="{507BCF1B-7061-490C-A39D-C026CB4B115F}" destId="{35466D05-EA6A-4B9E-B0AF-00414D8CE075}" srcOrd="8" destOrd="0" presId="urn:microsoft.com/office/officeart/2005/8/layout/default"/>
    <dgm:cxn modelId="{6AA51B80-AF2C-41A6-968E-B8CD51E5E322}" type="presParOf" srcId="{507BCF1B-7061-490C-A39D-C026CB4B115F}" destId="{10D5ECEC-0F92-4702-9698-116CE83165E7}" srcOrd="9" destOrd="0" presId="urn:microsoft.com/office/officeart/2005/8/layout/default"/>
    <dgm:cxn modelId="{B5193D81-0E92-4094-A480-0EB6DC1A963F}" type="presParOf" srcId="{507BCF1B-7061-490C-A39D-C026CB4B115F}" destId="{D6499FBD-E39F-4FB2-AB0A-2709F48153D3}" srcOrd="10" destOrd="0" presId="urn:microsoft.com/office/officeart/2005/8/layout/default"/>
    <dgm:cxn modelId="{E473FCC3-6E10-4DA4-8118-C2CDAF016CA8}" type="presParOf" srcId="{507BCF1B-7061-490C-A39D-C026CB4B115F}" destId="{4BE13DDA-D767-42E2-AFFD-6733B39963DD}" srcOrd="11" destOrd="0" presId="urn:microsoft.com/office/officeart/2005/8/layout/default"/>
    <dgm:cxn modelId="{E4C29757-D2CB-432F-A016-C4F41AE78831}" type="presParOf" srcId="{507BCF1B-7061-490C-A39D-C026CB4B115F}" destId="{F2F1FB32-3D9A-403D-990E-149359681D81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A047F4-5328-4950-AD5C-05BA9355DD0E}">
      <dsp:nvSpPr>
        <dsp:cNvPr id="0" name=""/>
        <dsp:cNvSpPr/>
      </dsp:nvSpPr>
      <dsp:spPr>
        <a:xfrm>
          <a:off x="418868" y="192126"/>
          <a:ext cx="2482860" cy="2482860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100" b="1" kern="1200" dirty="0"/>
            <a:t>小さく</a:t>
          </a:r>
        </a:p>
      </dsp:txBody>
      <dsp:txXfrm>
        <a:off x="1727395" y="718255"/>
        <a:ext cx="886735" cy="738946"/>
      </dsp:txXfrm>
    </dsp:sp>
    <dsp:sp modelId="{F38886C4-D895-4AD6-ADC4-AB9A5ABAA7E8}">
      <dsp:nvSpPr>
        <dsp:cNvPr id="0" name=""/>
        <dsp:cNvSpPr/>
      </dsp:nvSpPr>
      <dsp:spPr>
        <a:xfrm>
          <a:off x="367733" y="280799"/>
          <a:ext cx="2482860" cy="2482860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100" b="1" kern="1200" dirty="0"/>
            <a:t>心地よく</a:t>
          </a:r>
        </a:p>
      </dsp:txBody>
      <dsp:txXfrm>
        <a:off x="958891" y="1891703"/>
        <a:ext cx="1330103" cy="650272"/>
      </dsp:txXfrm>
    </dsp:sp>
    <dsp:sp modelId="{CD616112-DC38-4FE6-8E49-8660EF79CDAF}">
      <dsp:nvSpPr>
        <dsp:cNvPr id="0" name=""/>
        <dsp:cNvSpPr/>
      </dsp:nvSpPr>
      <dsp:spPr>
        <a:xfrm>
          <a:off x="316598" y="192126"/>
          <a:ext cx="2482860" cy="2482860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100" b="1" kern="1200" dirty="0"/>
            <a:t>観察</a:t>
          </a:r>
        </a:p>
      </dsp:txBody>
      <dsp:txXfrm>
        <a:off x="604196" y="718255"/>
        <a:ext cx="886735" cy="738946"/>
      </dsp:txXfrm>
    </dsp:sp>
    <dsp:sp modelId="{2DA60632-458B-4B6F-BE1C-C2E12A213943}">
      <dsp:nvSpPr>
        <dsp:cNvPr id="0" name=""/>
        <dsp:cNvSpPr/>
      </dsp:nvSpPr>
      <dsp:spPr>
        <a:xfrm>
          <a:off x="265373" y="38425"/>
          <a:ext cx="2790261" cy="2790261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gradFill rotWithShape="0">
          <a:gsLst>
            <a:gs pos="0">
              <a:schemeClr val="accent6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951103A-39A6-4F74-ADA1-18F6F1FA2711}">
      <dsp:nvSpPr>
        <dsp:cNvPr id="0" name=""/>
        <dsp:cNvSpPr/>
      </dsp:nvSpPr>
      <dsp:spPr>
        <a:xfrm>
          <a:off x="214033" y="126941"/>
          <a:ext cx="2790261" cy="2790261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gradFill rotWithShape="0">
          <a:gsLst>
            <a:gs pos="0">
              <a:schemeClr val="accent6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BF0F33E-9316-4B67-A397-B792EAE7B252}">
      <dsp:nvSpPr>
        <dsp:cNvPr id="0" name=""/>
        <dsp:cNvSpPr/>
      </dsp:nvSpPr>
      <dsp:spPr>
        <a:xfrm>
          <a:off x="162692" y="38425"/>
          <a:ext cx="2790261" cy="2790261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gradFill rotWithShape="0">
          <a:gsLst>
            <a:gs pos="0">
              <a:schemeClr val="accent6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776294-CCB6-452E-9F5A-7603F9F44B96}">
      <dsp:nvSpPr>
        <dsp:cNvPr id="0" name=""/>
        <dsp:cNvSpPr/>
      </dsp:nvSpPr>
      <dsp:spPr>
        <a:xfrm>
          <a:off x="286605" y="552813"/>
          <a:ext cx="2686925" cy="161215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3200" b="1" kern="1200" dirty="0"/>
            <a:t>何もしない</a:t>
          </a:r>
          <a:endParaRPr lang="en-US" sz="3200" kern="1200" dirty="0"/>
        </a:p>
      </dsp:txBody>
      <dsp:txXfrm>
        <a:off x="286605" y="552813"/>
        <a:ext cx="2686925" cy="1612155"/>
      </dsp:txXfrm>
    </dsp:sp>
    <dsp:sp modelId="{244C6FDE-9EA3-4E53-9C62-EE25C6EA4DB4}">
      <dsp:nvSpPr>
        <dsp:cNvPr id="0" name=""/>
        <dsp:cNvSpPr/>
      </dsp:nvSpPr>
      <dsp:spPr>
        <a:xfrm>
          <a:off x="3242223" y="2278"/>
          <a:ext cx="2686925" cy="161215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3200" b="1" kern="1200" dirty="0"/>
            <a:t>息を吐く</a:t>
          </a:r>
          <a:endParaRPr lang="en-US" sz="3200" kern="1200" dirty="0"/>
        </a:p>
      </dsp:txBody>
      <dsp:txXfrm>
        <a:off x="3242223" y="2278"/>
        <a:ext cx="2686925" cy="1612155"/>
      </dsp:txXfrm>
    </dsp:sp>
    <dsp:sp modelId="{4FB3F319-A3CF-4FFB-B3BE-BF173A057814}">
      <dsp:nvSpPr>
        <dsp:cNvPr id="0" name=""/>
        <dsp:cNvSpPr/>
      </dsp:nvSpPr>
      <dsp:spPr>
        <a:xfrm>
          <a:off x="6197841" y="630068"/>
          <a:ext cx="2686925" cy="161215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3200" b="1" kern="1200" dirty="0"/>
            <a:t>丁寧に観察</a:t>
          </a:r>
          <a:endParaRPr lang="en-US" sz="3200" kern="1200" dirty="0"/>
        </a:p>
      </dsp:txBody>
      <dsp:txXfrm>
        <a:off x="6197841" y="630068"/>
        <a:ext cx="2686925" cy="1612155"/>
      </dsp:txXfrm>
    </dsp:sp>
    <dsp:sp modelId="{D2C50370-8337-4606-9974-3349EDD2798F}">
      <dsp:nvSpPr>
        <dsp:cNvPr id="0" name=""/>
        <dsp:cNvSpPr/>
      </dsp:nvSpPr>
      <dsp:spPr>
        <a:xfrm>
          <a:off x="286605" y="2646143"/>
          <a:ext cx="2686925" cy="161215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3200" b="1" kern="1200" dirty="0"/>
            <a:t>ゆだねる</a:t>
          </a:r>
          <a:endParaRPr lang="en-US" sz="3200" kern="1200" dirty="0"/>
        </a:p>
      </dsp:txBody>
      <dsp:txXfrm>
        <a:off x="286605" y="2646143"/>
        <a:ext cx="2686925" cy="1612155"/>
      </dsp:txXfrm>
    </dsp:sp>
    <dsp:sp modelId="{35466D05-EA6A-4B9E-B0AF-00414D8CE075}">
      <dsp:nvSpPr>
        <dsp:cNvPr id="0" name=""/>
        <dsp:cNvSpPr/>
      </dsp:nvSpPr>
      <dsp:spPr>
        <a:xfrm>
          <a:off x="3242223" y="1883126"/>
          <a:ext cx="2686925" cy="161215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sz="2400" b="1" kern="1200" dirty="0"/>
            <a:t>「心地よさ」を</a:t>
          </a:r>
          <a:endParaRPr kumimoji="1" lang="en-US" altLang="ja-JP" sz="2400" b="1" kern="120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400" b="1" kern="1200" dirty="0"/>
            <a:t>感じる</a:t>
          </a:r>
          <a:endParaRPr lang="en-US" sz="2400" kern="1200" dirty="0"/>
        </a:p>
      </dsp:txBody>
      <dsp:txXfrm>
        <a:off x="3242223" y="1883126"/>
        <a:ext cx="2686925" cy="1612155"/>
      </dsp:txXfrm>
    </dsp:sp>
    <dsp:sp modelId="{D6499FBD-E39F-4FB2-AB0A-2709F48153D3}">
      <dsp:nvSpPr>
        <dsp:cNvPr id="0" name=""/>
        <dsp:cNvSpPr/>
      </dsp:nvSpPr>
      <dsp:spPr>
        <a:xfrm>
          <a:off x="6188195" y="2636487"/>
          <a:ext cx="2686925" cy="161215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3200" b="1" kern="1200" dirty="0"/>
            <a:t>ボーっと</a:t>
          </a:r>
          <a:endParaRPr lang="en-US" altLang="ja-JP" sz="3200" b="1" kern="1200" dirty="0"/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3200" b="1" kern="1200" dirty="0"/>
            <a:t>する</a:t>
          </a:r>
          <a:endParaRPr lang="en-US" sz="3200" kern="1200" dirty="0"/>
        </a:p>
      </dsp:txBody>
      <dsp:txXfrm>
        <a:off x="6188195" y="2636487"/>
        <a:ext cx="2686925" cy="1612155"/>
      </dsp:txXfrm>
    </dsp:sp>
    <dsp:sp modelId="{F2F1FB32-3D9A-403D-990E-149359681D81}">
      <dsp:nvSpPr>
        <dsp:cNvPr id="0" name=""/>
        <dsp:cNvSpPr/>
      </dsp:nvSpPr>
      <dsp:spPr>
        <a:xfrm>
          <a:off x="3242223" y="3763974"/>
          <a:ext cx="2686925" cy="161215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3200" b="1" kern="1200" dirty="0"/>
            <a:t>ゆらす</a:t>
          </a:r>
          <a:endParaRPr lang="en-US" sz="1500" kern="1200" dirty="0"/>
        </a:p>
      </dsp:txBody>
      <dsp:txXfrm>
        <a:off x="3242223" y="3763974"/>
        <a:ext cx="2686925" cy="16121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871" cy="50275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901699" y="0"/>
            <a:ext cx="2984871" cy="50275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CA3BB0BC-DFC9-46FE-AC64-AD381702F0A1}" type="datetimeFigureOut">
              <a:rPr kumimoji="1" lang="ja-JP" altLang="en-US" smtClean="0"/>
              <a:t>2024/8/29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8817" y="4822270"/>
            <a:ext cx="5510530" cy="3945493"/>
          </a:xfrm>
          <a:prstGeom prst="rect">
            <a:avLst/>
          </a:prstGeom>
        </p:spPr>
        <p:txBody>
          <a:bodyPr vert="horz" lIns="96606" tIns="48303" rIns="96606" bIns="48303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517546"/>
            <a:ext cx="2984871" cy="50275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901699" y="9517546"/>
            <a:ext cx="2984871" cy="50275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C5608920-6643-4773-9B46-29E69E55AD0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4115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EE784-C4E3-4F60-8D88-A8E0EBE1C410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086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しかし従来の合気道だと危険性の問題や、</a:t>
            </a:r>
            <a:r>
              <a:rPr lang="ja-JP" altLang="en-US" dirty="0"/>
              <a:t>「古臭い」感じ、怪しい感じ、痛そうな感じがぬぐえず、現代においては合気道の魅力を伝えることが困難。</a:t>
            </a:r>
            <a:endParaRPr lang="en-US" altLang="ja-JP" dirty="0"/>
          </a:p>
          <a:p>
            <a:endParaRPr lang="en-US" altLang="ja-JP" dirty="0"/>
          </a:p>
          <a:p>
            <a:r>
              <a:rPr kumimoji="1" lang="ja-JP" altLang="en-US" dirty="0"/>
              <a:t>そこで合気道を</a:t>
            </a:r>
            <a:endParaRPr kumimoji="1" lang="en-US" altLang="ja-JP" dirty="0"/>
          </a:p>
          <a:p>
            <a:r>
              <a:rPr kumimoji="1" lang="ja-JP" altLang="en-US" b="1" dirty="0">
                <a:solidFill>
                  <a:schemeClr val="accent6"/>
                </a:solidFill>
              </a:rPr>
              <a:t>「おしゃれなエクササイズ」</a:t>
            </a:r>
            <a:r>
              <a:rPr kumimoji="1" lang="ja-JP" altLang="en-US" dirty="0"/>
              <a:t>として普及することで、ひろく合気道を知るチャンスになるのではないかと考えた。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E9580-2EA3-4831-96EA-A58E9FBD01A4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093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EE784-C4E3-4F60-8D88-A8E0EBE1C410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5300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EE784-C4E3-4F60-8D88-A8E0EBE1C410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98146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EE784-C4E3-4F60-8D88-A8E0EBE1C410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43590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EE784-C4E3-4F60-8D88-A8E0EBE1C410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54554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EE784-C4E3-4F60-8D88-A8E0EBE1C410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4843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F5B50B2-BAC7-45C5-4613-23D41BB486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75682DD7-810B-A098-686E-16A5A4C6F2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1B99FA3-731B-D4D0-3508-C4BA16AEF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08A6F-825F-4E21-BD56-034549201382}" type="datetimeFigureOut">
              <a:rPr kumimoji="1" lang="ja-JP" altLang="en-US" smtClean="0"/>
              <a:t>2024/8/29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9AE1509-12BD-1F14-B834-2B270EFC8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635B341-AAB1-0671-430E-93A74C36E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A3055-EC23-4753-8FD4-9020F7B0E3E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2979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F522AFF-C6EF-6CEA-3559-6F3783A01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5AD2EE2-19C0-4B4B-F0F3-8CD109567E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30C65B1-4152-8E9B-2466-CE5F7C031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08A6F-825F-4E21-BD56-034549201382}" type="datetimeFigureOut">
              <a:rPr kumimoji="1" lang="ja-JP" altLang="en-US" smtClean="0"/>
              <a:t>2024/8/29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8CC5E84-CAF1-A177-191E-5293DAAB9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0963DFC-DABD-6D50-F00A-CD2AECB18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A3055-EC23-4753-8FD4-9020F7B0E3E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1333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528951C1-21F3-305F-60D5-224F1432FB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AA7A1DF-71D6-10EC-A574-9305F4AD84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73BE523-BC35-C58C-0A5A-5B3F2D889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08A6F-825F-4E21-BD56-034549201382}" type="datetimeFigureOut">
              <a:rPr kumimoji="1" lang="ja-JP" altLang="en-US" smtClean="0"/>
              <a:t>2024/8/29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1F2C32B-C552-64E5-73F1-68C08759F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4B2321D-FBB5-C8B7-93D8-05B05FC85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A3055-EC23-4753-8FD4-9020F7B0E3E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9611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1D5BE9D-A22C-7A06-0C4D-E8FBCCB3F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B6DFBFD-AF0D-CF75-E7C6-6E19929BCF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5CA241C-882C-F508-69E2-6BD497628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08A6F-825F-4E21-BD56-034549201382}" type="datetimeFigureOut">
              <a:rPr kumimoji="1" lang="ja-JP" altLang="en-US" smtClean="0"/>
              <a:t>2024/8/29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8039D2A-3200-85A8-D2EA-0CA1E69AC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4475922-FE73-C3A7-C77C-9261F2544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A3055-EC23-4753-8FD4-9020F7B0E3E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9497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62B212-CAFD-74CA-8581-7C22EB065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C61443F-DE3E-624C-7A9E-18752DEC0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A0FC10F-F74C-4ABC-CDD3-29C37F96E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08A6F-825F-4E21-BD56-034549201382}" type="datetimeFigureOut">
              <a:rPr kumimoji="1" lang="ja-JP" altLang="en-US" smtClean="0"/>
              <a:t>2024/8/29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34249B3-1BB0-239A-971F-7A2AFC263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82B89D1-7B72-AC6E-34C3-F701259B8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A3055-EC23-4753-8FD4-9020F7B0E3E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3727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8B6B5A9-B991-760D-6592-D8CC5D80C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F09FD69-DCD3-EA70-2A30-9BEF1424B0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11083F9-D2C7-989A-BBFC-AF58F192A7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748E322-AC40-2A2F-C8CF-CEEDE6114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08A6F-825F-4E21-BD56-034549201382}" type="datetimeFigureOut">
              <a:rPr kumimoji="1" lang="ja-JP" altLang="en-US" smtClean="0"/>
              <a:t>2024/8/29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078591-D253-9757-2E43-179C44E92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B475C4B-5696-CEE6-367A-0A4D004EF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A3055-EC23-4753-8FD4-9020F7B0E3E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8700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E0753AA-A36F-3105-38D4-D78D95683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4568B9A-6DD2-4578-CCF2-EFC5757087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07C6C7B4-2752-D95A-1CA4-6F75A4310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BA48E9E-381F-3505-02B0-60D7F4B005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A7F74ADF-434A-F8AF-C168-197DA9A7CA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8B657606-685D-5BEF-AB54-34D64D889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08A6F-825F-4E21-BD56-034549201382}" type="datetimeFigureOut">
              <a:rPr kumimoji="1" lang="ja-JP" altLang="en-US" smtClean="0"/>
              <a:t>2024/8/29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2914379A-4102-D897-5FE6-880F653E2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A2F39322-28F5-77F2-40CE-27B300E2C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A3055-EC23-4753-8FD4-9020F7B0E3E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7303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32EC52-CF1A-0D2F-9E85-6B318B9BC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AD3EEA22-02B3-0DFF-AC21-1BB1B41F5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08A6F-825F-4E21-BD56-034549201382}" type="datetimeFigureOut">
              <a:rPr kumimoji="1" lang="ja-JP" altLang="en-US" smtClean="0"/>
              <a:t>2024/8/29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A769E4-3DDE-8C3F-5B82-76FBB7FC7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37F9149-AF5D-FA37-AAE8-F00F08F78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A3055-EC23-4753-8FD4-9020F7B0E3E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3907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832DFEEE-7555-F583-29D7-166C8EF66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08A6F-825F-4E21-BD56-034549201382}" type="datetimeFigureOut">
              <a:rPr kumimoji="1" lang="ja-JP" altLang="en-US" smtClean="0"/>
              <a:t>2024/8/29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F707C001-DA14-905E-B9F8-DD516B824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E911311-98F8-D5B5-A116-455328E40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A3055-EC23-4753-8FD4-9020F7B0E3E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26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DB62086-8ED2-683C-CC52-506F9CAD7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3ECEB14-B5B3-D13B-D65F-8ACD8DEBE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69D7B266-C00F-3AF1-0D5F-FA7C591C1D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27955E5-6B11-C7C2-C293-2E746776D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08A6F-825F-4E21-BD56-034549201382}" type="datetimeFigureOut">
              <a:rPr kumimoji="1" lang="ja-JP" altLang="en-US" smtClean="0"/>
              <a:t>2024/8/29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91767E5-FB1C-1234-A24E-AFAE93C2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2FCD4B5-3007-E163-D3D2-D125907A2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A3055-EC23-4753-8FD4-9020F7B0E3E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4182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7133EDD-0AAF-184A-6158-08548A470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EF91AF0D-7CE0-1665-1236-37D7A10976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DE036B5-78A0-DD5A-9636-32F16582DF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59F6D9D-9818-98FA-379C-13C9BB988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08A6F-825F-4E21-BD56-034549201382}" type="datetimeFigureOut">
              <a:rPr kumimoji="1" lang="ja-JP" altLang="en-US" smtClean="0"/>
              <a:t>2024/8/29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B572854-3102-02D7-C019-D3E46BEB6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1A47D75-FA1B-A61F-FF99-8CC6FE624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A3055-EC23-4753-8FD4-9020F7B0E3E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1228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A7AFCD9E-FBE7-D36E-873B-6546C6347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51DBF00-AF11-0B9F-618B-F06021BBAA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542ED0A-DEB4-41E8-DD4A-0CDB88320E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08A6F-825F-4E21-BD56-034549201382}" type="datetimeFigureOut">
              <a:rPr kumimoji="1" lang="ja-JP" altLang="en-US" smtClean="0"/>
              <a:t>2024/8/29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205D473-A781-8E93-66EB-CB71F3F505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E843948-DAAE-EB0A-13E6-D7F8C1B311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BA3055-EC23-4753-8FD4-9020F7B0E3E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2569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F422A12-F0AD-85D1-5487-BEA366B03D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chemeClr val="tx2"/>
                </a:solidFill>
              </a:rPr>
              <a:t>アイキクス</a:t>
            </a:r>
            <a:br>
              <a:rPr kumimoji="1" lang="en-US" altLang="ja-JP" dirty="0">
                <a:solidFill>
                  <a:schemeClr val="tx2"/>
                </a:solidFill>
              </a:rPr>
            </a:br>
            <a:r>
              <a:rPr kumimoji="1" lang="ja-JP" altLang="en-US" dirty="0">
                <a:solidFill>
                  <a:schemeClr val="tx2"/>
                </a:solidFill>
              </a:rPr>
              <a:t>初級</a:t>
            </a:r>
            <a:r>
              <a:rPr lang="ja-JP" altLang="en-US" dirty="0">
                <a:solidFill>
                  <a:schemeClr val="tx2"/>
                </a:solidFill>
              </a:rPr>
              <a:t>・中級</a:t>
            </a:r>
            <a:r>
              <a:rPr kumimoji="1" lang="ja-JP" altLang="en-US" dirty="0">
                <a:solidFill>
                  <a:schemeClr val="tx2"/>
                </a:solidFill>
              </a:rPr>
              <a:t>講座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4D221BE-A411-D53E-D1F8-92A008A4DD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ja-JP" altLang="en-US" dirty="0"/>
              <a:t>国際アイキクス協会</a:t>
            </a:r>
          </a:p>
        </p:txBody>
      </p:sp>
      <p:pic>
        <p:nvPicPr>
          <p:cNvPr id="5" name="図 4" descr="ロゴ&#10;&#10;自動的に生成された説明">
            <a:extLst>
              <a:ext uri="{FF2B5EF4-FFF2-40B4-BE49-F238E27FC236}">
                <a16:creationId xmlns:a16="http://schemas.microsoft.com/office/drawing/2014/main" id="{7F4C3F57-76D1-3581-59AC-7D78A510AB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950" y="3235751"/>
            <a:ext cx="3600099" cy="360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296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374897C-6F13-85F4-48F3-73971D3DA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他のボディワークとの比較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8B27958-0F21-458E-048A-618A697C65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b="1" dirty="0"/>
              <a:t>合気道に比べて痛みや危険性が少ない</a:t>
            </a:r>
            <a:endParaRPr kumimoji="1" lang="en-US" altLang="ja-JP" b="1" dirty="0"/>
          </a:p>
          <a:p>
            <a:r>
              <a:rPr lang="ja-JP" altLang="en-US" b="1" dirty="0"/>
              <a:t>ヨガやピラティスにはない対人相互ワークがある</a:t>
            </a:r>
            <a:endParaRPr lang="en-US" altLang="ja-JP" b="1" dirty="0"/>
          </a:p>
          <a:p>
            <a:r>
              <a:rPr kumimoji="1" lang="ja-JP" altLang="en-US" b="1" dirty="0"/>
              <a:t>整体やマッサージにはない、相互の主体性がある</a:t>
            </a:r>
          </a:p>
        </p:txBody>
      </p:sp>
    </p:spTree>
    <p:extLst>
      <p:ext uri="{BB962C8B-B14F-4D97-AF65-F5344CB8AC3E}">
        <p14:creationId xmlns:p14="http://schemas.microsoft.com/office/powerpoint/2010/main" val="368052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BF74FFE-475A-A645-99E6-C55BCB670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4000" b="1" dirty="0"/>
              <a:t>AIKIX</a:t>
            </a:r>
            <a:r>
              <a:rPr kumimoji="1" lang="ja-JP" altLang="en-US" sz="4000" b="1" dirty="0"/>
              <a:t>（アイキクス）の基本理論</a:t>
            </a:r>
            <a:endParaRPr kumimoji="1" lang="en-US" altLang="ja-JP" sz="4000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2B8CC43-6358-9DCB-5A89-220C349BE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2116"/>
            <a:ext cx="10515600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ja-JP" sz="4800" b="1" dirty="0"/>
          </a:p>
          <a:p>
            <a:pPr marL="0" indent="0">
              <a:buNone/>
            </a:pPr>
            <a:r>
              <a:rPr kumimoji="1" lang="ja-JP" altLang="en-US" sz="4400" b="1" dirty="0">
                <a:solidFill>
                  <a:schemeClr val="tx2"/>
                </a:solidFill>
              </a:rPr>
              <a:t>「からだを均す」</a:t>
            </a:r>
            <a:endParaRPr kumimoji="1" lang="en-US" altLang="ja-JP" sz="4400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ja-JP" altLang="en-US" sz="4400" b="1" dirty="0">
                <a:solidFill>
                  <a:schemeClr val="tx2"/>
                </a:solidFill>
              </a:rPr>
              <a:t>＝全体で（ひとつのもの）として使う</a:t>
            </a:r>
            <a:br>
              <a:rPr lang="en-US" altLang="ja-JP" sz="4400" b="1" dirty="0">
                <a:solidFill>
                  <a:schemeClr val="tx2"/>
                </a:solidFill>
              </a:rPr>
            </a:br>
            <a:r>
              <a:rPr lang="ja-JP" altLang="en-US" sz="4400" b="1" dirty="0">
                <a:solidFill>
                  <a:schemeClr val="tx2"/>
                </a:solidFill>
              </a:rPr>
              <a:t>＝フラットな心身＝濃淡がない</a:t>
            </a:r>
            <a:endParaRPr lang="en-US" altLang="ja-JP" sz="4400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ja-JP" altLang="en-US" sz="4400" b="1" dirty="0">
                <a:solidFill>
                  <a:schemeClr val="accent6"/>
                </a:solidFill>
              </a:rPr>
              <a:t>＝</a:t>
            </a:r>
            <a:r>
              <a:rPr lang="en-US" altLang="ja-JP" sz="7200" b="1" dirty="0">
                <a:solidFill>
                  <a:schemeClr val="accent6"/>
                </a:solidFill>
              </a:rPr>
              <a:t>AIKIX</a:t>
            </a:r>
            <a:r>
              <a:rPr lang="ja-JP" altLang="en-US" sz="7200" b="1" dirty="0">
                <a:solidFill>
                  <a:schemeClr val="accent6"/>
                </a:solidFill>
              </a:rPr>
              <a:t>状態</a:t>
            </a:r>
            <a:endParaRPr kumimoji="1" lang="ja-JP" altLang="en-US" sz="44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8160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661F795-E096-8D56-5812-A0CBFD69A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AIKIX</a:t>
            </a:r>
            <a:r>
              <a:rPr kumimoji="1" lang="ja-JP" altLang="en-US" dirty="0"/>
              <a:t>（アイキクス）の基本理論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7E510BE-C837-91D8-F232-0149AA30B5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4365" y="2364181"/>
            <a:ext cx="10630031" cy="32673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7200" b="1" dirty="0">
                <a:solidFill>
                  <a:schemeClr val="tx2"/>
                </a:solidFill>
              </a:rPr>
              <a:t>アウターマッスル</a:t>
            </a:r>
            <a:r>
              <a:rPr kumimoji="1" lang="en-US" altLang="ja-JP" sz="7200" b="1" dirty="0"/>
              <a:t>OFF</a:t>
            </a:r>
            <a:r>
              <a:rPr kumimoji="1" lang="ja-JP" altLang="en-US" sz="7200" b="1" dirty="0"/>
              <a:t>、</a:t>
            </a:r>
            <a:endParaRPr kumimoji="1" lang="en-US" altLang="ja-JP" sz="7200" b="1" dirty="0"/>
          </a:p>
          <a:p>
            <a:pPr marL="0" indent="0">
              <a:buNone/>
            </a:pPr>
            <a:r>
              <a:rPr lang="ja-JP" altLang="en-US" sz="7200" b="1" dirty="0">
                <a:solidFill>
                  <a:schemeClr val="accent6"/>
                </a:solidFill>
              </a:rPr>
              <a:t>インナーマッスル</a:t>
            </a:r>
            <a:r>
              <a:rPr lang="en-US" altLang="ja-JP" sz="7200" b="1" dirty="0"/>
              <a:t>ON</a:t>
            </a:r>
            <a:r>
              <a:rPr lang="ja-JP" altLang="en-US" sz="7200" b="1" dirty="0"/>
              <a:t>。</a:t>
            </a:r>
            <a:endParaRPr kumimoji="1" lang="ja-JP" altLang="en-US" sz="7200" b="1" dirty="0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906D45E6-4AE7-7938-099E-2B8B9BCE1730}"/>
              </a:ext>
            </a:extLst>
          </p:cNvPr>
          <p:cNvSpPr txBox="1">
            <a:spLocks/>
          </p:cNvSpPr>
          <p:nvPr/>
        </p:nvSpPr>
        <p:spPr>
          <a:xfrm>
            <a:off x="4439920" y="5054917"/>
            <a:ext cx="3845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/>
              <a:t>これだけ！！</a:t>
            </a:r>
          </a:p>
        </p:txBody>
      </p:sp>
    </p:spTree>
    <p:extLst>
      <p:ext uri="{BB962C8B-B14F-4D97-AF65-F5344CB8AC3E}">
        <p14:creationId xmlns:p14="http://schemas.microsoft.com/office/powerpoint/2010/main" val="15023783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173E35-6BCE-7965-1434-CB31AAB32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インナーマッスルとアウターマッスル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01A886D6-D106-7289-EF04-7066DA64A2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290" b="5502"/>
          <a:stretch/>
        </p:blipFill>
        <p:spPr>
          <a:xfrm>
            <a:off x="2892775" y="1637406"/>
            <a:ext cx="5554539" cy="485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2703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18F54C9-DA81-53EB-4B55-B76CCD62A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アウターマッスル的な社会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4AEDCD6-5BC8-7A06-976D-5E47D7156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4478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kumimoji="1" lang="ja-JP" altLang="en-US" sz="4800" b="1" dirty="0">
                <a:solidFill>
                  <a:schemeClr val="tx2"/>
                </a:solidFill>
              </a:rPr>
              <a:t>がんばる</a:t>
            </a:r>
            <a:endParaRPr kumimoji="1" lang="en-US" altLang="ja-JP" sz="4800" b="1" dirty="0">
              <a:solidFill>
                <a:schemeClr val="tx2"/>
              </a:solidFill>
            </a:endParaRPr>
          </a:p>
          <a:p>
            <a:r>
              <a:rPr kumimoji="1" lang="ja-JP" altLang="en-US" sz="4800" b="1" dirty="0">
                <a:solidFill>
                  <a:schemeClr val="tx2"/>
                </a:solidFill>
              </a:rPr>
              <a:t>ウソをつく</a:t>
            </a:r>
            <a:endParaRPr kumimoji="1" lang="en-US" altLang="ja-JP" sz="4800" b="1" dirty="0">
              <a:solidFill>
                <a:schemeClr val="tx2"/>
              </a:solidFill>
            </a:endParaRPr>
          </a:p>
          <a:p>
            <a:r>
              <a:rPr kumimoji="1" lang="ja-JP" altLang="en-US" sz="4800" b="1" dirty="0">
                <a:solidFill>
                  <a:schemeClr val="tx2"/>
                </a:solidFill>
              </a:rPr>
              <a:t>見栄・対面</a:t>
            </a:r>
            <a:endParaRPr kumimoji="1" lang="en-US" altLang="ja-JP" sz="4800" b="1" dirty="0">
              <a:solidFill>
                <a:schemeClr val="tx2"/>
              </a:solidFill>
            </a:endParaRPr>
          </a:p>
          <a:p>
            <a:r>
              <a:rPr lang="ja-JP" altLang="en-US" sz="4800" b="1" dirty="0">
                <a:solidFill>
                  <a:schemeClr val="tx2"/>
                </a:solidFill>
              </a:rPr>
              <a:t>防衛・抑圧する</a:t>
            </a:r>
            <a:endParaRPr lang="en-US" altLang="ja-JP" sz="4800" b="1" dirty="0">
              <a:solidFill>
                <a:schemeClr val="tx2"/>
              </a:solidFill>
            </a:endParaRPr>
          </a:p>
          <a:p>
            <a:r>
              <a:rPr kumimoji="1" lang="ja-JP" altLang="en-US" sz="4800" b="1" dirty="0">
                <a:solidFill>
                  <a:schemeClr val="tx2"/>
                </a:solidFill>
              </a:rPr>
              <a:t>敵を倒す</a:t>
            </a:r>
            <a:endParaRPr kumimoji="1" lang="en-US" altLang="ja-JP" sz="4800" b="1" dirty="0">
              <a:solidFill>
                <a:schemeClr val="tx2"/>
              </a:solidFill>
            </a:endParaRPr>
          </a:p>
          <a:p>
            <a:r>
              <a:rPr lang="ja-JP" altLang="en-US" sz="4800" b="1" dirty="0">
                <a:solidFill>
                  <a:schemeClr val="tx2"/>
                </a:solidFill>
              </a:rPr>
              <a:t>分析・分割</a:t>
            </a:r>
            <a:endParaRPr lang="en-US" altLang="ja-JP" sz="4800" b="1" dirty="0">
              <a:solidFill>
                <a:schemeClr val="tx2"/>
              </a:solidFill>
            </a:endParaRPr>
          </a:p>
          <a:p>
            <a:r>
              <a:rPr kumimoji="1" lang="ja-JP" altLang="en-US" sz="4800" b="1" dirty="0">
                <a:solidFill>
                  <a:schemeClr val="tx2"/>
                </a:solidFill>
              </a:rPr>
              <a:t>局所的</a:t>
            </a:r>
          </a:p>
        </p:txBody>
      </p:sp>
      <p:pic>
        <p:nvPicPr>
          <p:cNvPr id="4" name="コンテンツ プレースホルダー 4" descr="図形&#10;&#10;中程度の精度で自動的に生成された説明">
            <a:extLst>
              <a:ext uri="{FF2B5EF4-FFF2-40B4-BE49-F238E27FC236}">
                <a16:creationId xmlns:a16="http://schemas.microsoft.com/office/drawing/2014/main" id="{639A5C2B-57E5-8E8B-92AA-3068812BEB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13"/>
          <a:stretch/>
        </p:blipFill>
        <p:spPr>
          <a:xfrm>
            <a:off x="9176209" y="1550386"/>
            <a:ext cx="2177591" cy="4560199"/>
          </a:xfrm>
          <a:prstGeom prst="rect">
            <a:avLst/>
          </a:prstGeom>
        </p:spPr>
      </p:pic>
      <p:sp>
        <p:nvSpPr>
          <p:cNvPr id="5" name="二等辺三角形 4">
            <a:extLst>
              <a:ext uri="{FF2B5EF4-FFF2-40B4-BE49-F238E27FC236}">
                <a16:creationId xmlns:a16="http://schemas.microsoft.com/office/drawing/2014/main" id="{7352E2A4-BE43-2CC9-A270-73CEA353AE87}"/>
              </a:ext>
            </a:extLst>
          </p:cNvPr>
          <p:cNvSpPr/>
          <p:nvPr/>
        </p:nvSpPr>
        <p:spPr>
          <a:xfrm rot="5400000">
            <a:off x="5939313" y="2993691"/>
            <a:ext cx="1819374" cy="707011"/>
          </a:xfrm>
          <a:prstGeom prst="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1475773-F6B6-6A87-0A26-CD1BA0892B34}"/>
              </a:ext>
            </a:extLst>
          </p:cNvPr>
          <p:cNvSpPr txBox="1"/>
          <p:nvPr/>
        </p:nvSpPr>
        <p:spPr>
          <a:xfrm>
            <a:off x="5370988" y="4935349"/>
            <a:ext cx="3515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/>
              <a:t>ゆがみ・ひずみの発生</a:t>
            </a:r>
          </a:p>
        </p:txBody>
      </p:sp>
    </p:spTree>
    <p:extLst>
      <p:ext uri="{BB962C8B-B14F-4D97-AF65-F5344CB8AC3E}">
        <p14:creationId xmlns:p14="http://schemas.microsoft.com/office/powerpoint/2010/main" val="11745715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98888D2-ADAD-693A-A1DC-AA0EC197D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AIKIX</a:t>
            </a:r>
            <a:r>
              <a:rPr kumimoji="1" lang="ja-JP" altLang="en-US" dirty="0"/>
              <a:t>（アイキクス）の考え方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3EF9D5B-8160-E228-C447-46DC5FC5D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0998"/>
            <a:ext cx="10515600" cy="13255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kumimoji="1" lang="ja-JP" altLang="en-US" sz="6000" b="1" dirty="0"/>
              <a:t>からだの</a:t>
            </a:r>
            <a:r>
              <a:rPr kumimoji="1" lang="ja-JP" altLang="en-US" sz="7200" b="1" dirty="0">
                <a:solidFill>
                  <a:schemeClr val="tx2"/>
                </a:solidFill>
              </a:rPr>
              <a:t>「偏り」</a:t>
            </a:r>
            <a:r>
              <a:rPr kumimoji="1" lang="ja-JP" altLang="en-US" sz="6000" b="1" dirty="0"/>
              <a:t>を減らす</a:t>
            </a:r>
          </a:p>
        </p:txBody>
      </p:sp>
      <p:pic>
        <p:nvPicPr>
          <p:cNvPr id="4" name="コンテンツ プレースホルダー 4">
            <a:extLst>
              <a:ext uri="{FF2B5EF4-FFF2-40B4-BE49-F238E27FC236}">
                <a16:creationId xmlns:a16="http://schemas.microsoft.com/office/drawing/2014/main" id="{65283699-61EB-AF55-098A-2FBDB2A218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83" t="4736" r="4430" b="11598"/>
          <a:stretch/>
        </p:blipFill>
        <p:spPr>
          <a:xfrm>
            <a:off x="1552438" y="2752627"/>
            <a:ext cx="1643481" cy="3404688"/>
          </a:xfrm>
          <a:prstGeom prst="rect">
            <a:avLst/>
          </a:prstGeom>
          <a:effectLst/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DE16065-48AC-4899-A74A-4288F72EA699}"/>
              </a:ext>
            </a:extLst>
          </p:cNvPr>
          <p:cNvSpPr txBox="1"/>
          <p:nvPr/>
        </p:nvSpPr>
        <p:spPr>
          <a:xfrm>
            <a:off x="4607171" y="2752627"/>
            <a:ext cx="713059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使っている筋肉（神経）と</a:t>
            </a:r>
            <a:endParaRPr kumimoji="1" lang="en-US" altLang="ja-JP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kumimoji="1" lang="ja-JP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使っていない筋肉（神経）の</a:t>
            </a:r>
            <a:endParaRPr kumimoji="1" lang="en-US" altLang="ja-JP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ja-JP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差が大きい状態</a:t>
            </a:r>
            <a:endParaRPr kumimoji="1" lang="en-US" altLang="ja-JP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altLang="ja-JP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kumimoji="1" lang="ja-JP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ある部分だけ疲労、緊張、弛緩</a:t>
            </a:r>
            <a:endParaRPr kumimoji="1" lang="en-US" altLang="ja-JP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ja-JP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ゆがみ、ひずみ</a:t>
            </a:r>
            <a:endParaRPr lang="en-US" altLang="ja-JP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kumimoji="1" lang="ja-JP" altLang="en-US" sz="3200" b="1" dirty="0">
                <a:solidFill>
                  <a:schemeClr val="accent1"/>
                </a:solidFill>
              </a:rPr>
              <a:t>ガチガチ</a:t>
            </a:r>
            <a:r>
              <a:rPr kumimoji="1" lang="en-US" altLang="ja-JP" sz="3200" b="1" dirty="0">
                <a:solidFill>
                  <a:schemeClr val="accent1"/>
                </a:solidFill>
              </a:rPr>
              <a:t>or</a:t>
            </a:r>
            <a:r>
              <a:rPr kumimoji="1" lang="ja-JP" altLang="en-US" sz="3200" b="1" dirty="0">
                <a:solidFill>
                  <a:schemeClr val="accent1"/>
                </a:solidFill>
              </a:rPr>
              <a:t>ダラダラ</a:t>
            </a:r>
            <a:endParaRPr kumimoji="1" lang="en-US" altLang="ja-JP" sz="3200" b="1" dirty="0">
              <a:solidFill>
                <a:schemeClr val="accent1"/>
              </a:solidFill>
            </a:endParaRPr>
          </a:p>
          <a:p>
            <a:endParaRPr kumimoji="1" lang="ja-JP" altLang="en-US" sz="3200" b="1" dirty="0"/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8A4E2E26-CFA5-FA5E-589C-0FFE975D21FF}"/>
              </a:ext>
            </a:extLst>
          </p:cNvPr>
          <p:cNvSpPr/>
          <p:nvPr/>
        </p:nvSpPr>
        <p:spPr>
          <a:xfrm>
            <a:off x="2310152" y="4544373"/>
            <a:ext cx="283556" cy="257554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glow rad="127000">
              <a:schemeClr val="accent6">
                <a:lumMod val="60000"/>
                <a:lumOff val="40000"/>
              </a:schemeClr>
            </a:glow>
            <a:softEdge rad="88900"/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DC3BFF41-6280-C964-38FC-E68E12B0529A}"/>
              </a:ext>
            </a:extLst>
          </p:cNvPr>
          <p:cNvSpPr/>
          <p:nvPr/>
        </p:nvSpPr>
        <p:spPr>
          <a:xfrm>
            <a:off x="2719289" y="3696489"/>
            <a:ext cx="235681" cy="214068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glow rad="127000">
              <a:schemeClr val="accent6">
                <a:lumMod val="60000"/>
                <a:lumOff val="40000"/>
              </a:schemeClr>
            </a:glow>
            <a:softEdge rad="88900"/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DF53DDB0-FC89-78DC-5757-84F7FF8D2F92}"/>
              </a:ext>
            </a:extLst>
          </p:cNvPr>
          <p:cNvSpPr/>
          <p:nvPr/>
        </p:nvSpPr>
        <p:spPr>
          <a:xfrm>
            <a:off x="2242660" y="3490026"/>
            <a:ext cx="235681" cy="214068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glow rad="127000">
              <a:schemeClr val="accent6">
                <a:lumMod val="60000"/>
                <a:lumOff val="40000"/>
              </a:schemeClr>
            </a:glow>
            <a:softEdge rad="88900"/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C836DB65-1527-C372-6A9D-E973D6D4D686}"/>
              </a:ext>
            </a:extLst>
          </p:cNvPr>
          <p:cNvSpPr/>
          <p:nvPr/>
        </p:nvSpPr>
        <p:spPr>
          <a:xfrm>
            <a:off x="2192312" y="5409876"/>
            <a:ext cx="235681" cy="214068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glow rad="127000">
              <a:schemeClr val="accent6">
                <a:lumMod val="60000"/>
                <a:lumOff val="40000"/>
              </a:schemeClr>
            </a:glow>
            <a:softEdge rad="88900"/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70851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0893A25-B51E-36D6-3434-087222469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からだが偏ってしまう理由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B5A1FEC-623F-C5AE-539A-99D4BBEAE8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生活のクセ（食生活、睡眠不足）</a:t>
            </a:r>
            <a:endParaRPr lang="en-US" altLang="ja-JP" sz="3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kumimoji="1" lang="ja-JP" altLang="en-US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がんばりすぎ</a:t>
            </a:r>
            <a:endParaRPr kumimoji="1" lang="en-US" altLang="ja-JP" sz="3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ja-JP" altLang="en-US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自己否定や罪悪感、不安感</a:t>
            </a:r>
            <a:endParaRPr lang="en-US" altLang="ja-JP" sz="3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ja-JP" altLang="en-US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メンタルブロック</a:t>
            </a:r>
            <a:endParaRPr lang="en-US" altLang="ja-JP" sz="3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ja-JP" altLang="en-US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内臓の疲れ</a:t>
            </a:r>
            <a:endParaRPr lang="en-US" altLang="ja-JP" sz="3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kumimoji="1" lang="ja-JP" altLang="en-US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偏った考え方</a:t>
            </a:r>
            <a:endParaRPr kumimoji="1" lang="en-US" altLang="ja-JP" sz="3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kumimoji="1" lang="ja-JP" altLang="en-US" sz="4000" b="1" dirty="0">
                <a:solidFill>
                  <a:schemeClr val="accent6"/>
                </a:solidFill>
              </a:rPr>
              <a:t>じぶんにウソをつく</a:t>
            </a:r>
            <a:endParaRPr kumimoji="1" lang="en-US" altLang="ja-JP" sz="4000" b="1" dirty="0">
              <a:solidFill>
                <a:schemeClr val="accent6"/>
              </a:solidFill>
            </a:endParaRP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58242011-CC57-3DF5-8F9A-1E87FE4D52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83" t="4736" r="4430" b="11598"/>
          <a:stretch/>
        </p:blipFill>
        <p:spPr>
          <a:xfrm>
            <a:off x="8646459" y="1461247"/>
            <a:ext cx="2357719" cy="4884327"/>
          </a:xfrm>
          <a:prstGeom prst="rect">
            <a:avLst/>
          </a:prstGeom>
        </p:spPr>
      </p:pic>
      <p:sp>
        <p:nvSpPr>
          <p:cNvPr id="4" name="二等辺三角形 3">
            <a:extLst>
              <a:ext uri="{FF2B5EF4-FFF2-40B4-BE49-F238E27FC236}">
                <a16:creationId xmlns:a16="http://schemas.microsoft.com/office/drawing/2014/main" id="{827B1F55-4C33-6A1F-5D62-A62E1383C08A}"/>
              </a:ext>
            </a:extLst>
          </p:cNvPr>
          <p:cNvSpPr/>
          <p:nvPr/>
        </p:nvSpPr>
        <p:spPr>
          <a:xfrm rot="5400000">
            <a:off x="6534519" y="3543309"/>
            <a:ext cx="3204839" cy="720202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916561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AB8DF76-33F7-B3B8-FE8D-19A77EA87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偏りをととのえる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4B7BFE8-06AC-3570-9BFA-133D6964B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2270" y="2073951"/>
            <a:ext cx="3264048" cy="21278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4000" b="1" dirty="0">
                <a:solidFill>
                  <a:schemeClr val="tx2"/>
                </a:solidFill>
              </a:rPr>
              <a:t>ならして</a:t>
            </a:r>
            <a:endParaRPr kumimoji="1" lang="en-US" altLang="ja-JP" sz="4000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ja-JP" altLang="en-US" sz="4000" b="1" dirty="0">
                <a:solidFill>
                  <a:schemeClr val="tx2"/>
                </a:solidFill>
              </a:rPr>
              <a:t>ほぐして</a:t>
            </a:r>
            <a:endParaRPr lang="en-US" altLang="ja-JP" sz="4000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kumimoji="1" lang="ja-JP" altLang="en-US" sz="4000" b="1" dirty="0">
                <a:solidFill>
                  <a:schemeClr val="tx2"/>
                </a:solidFill>
              </a:rPr>
              <a:t>ととのえる</a:t>
            </a:r>
            <a:endParaRPr kumimoji="1" lang="en-US" altLang="ja-JP" sz="4000" b="1" dirty="0">
              <a:solidFill>
                <a:schemeClr val="tx2"/>
              </a:solidFill>
            </a:endParaRP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D84E6F16-C53A-EA7D-14C1-F3762544A8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5127" r="55158" b="9138"/>
          <a:stretch/>
        </p:blipFill>
        <p:spPr>
          <a:xfrm>
            <a:off x="8924366" y="1026990"/>
            <a:ext cx="2429434" cy="5515484"/>
          </a:xfrm>
          <a:prstGeom prst="rect">
            <a:avLst/>
          </a:prstGeom>
        </p:spPr>
      </p:pic>
      <p:sp>
        <p:nvSpPr>
          <p:cNvPr id="6" name="矢印: 右 5">
            <a:extLst>
              <a:ext uri="{FF2B5EF4-FFF2-40B4-BE49-F238E27FC236}">
                <a16:creationId xmlns:a16="http://schemas.microsoft.com/office/drawing/2014/main" id="{ED775105-9676-B8F1-0AD2-353C18054393}"/>
              </a:ext>
            </a:extLst>
          </p:cNvPr>
          <p:cNvSpPr/>
          <p:nvPr/>
        </p:nvSpPr>
        <p:spPr>
          <a:xfrm>
            <a:off x="3558988" y="4091686"/>
            <a:ext cx="4670612" cy="582706"/>
          </a:xfrm>
          <a:prstGeom prst="rightArrow">
            <a:avLst>
              <a:gd name="adj1" fmla="val 50000"/>
              <a:gd name="adj2" fmla="val 83846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コンテンツ プレースホルダー 4">
            <a:extLst>
              <a:ext uri="{FF2B5EF4-FFF2-40B4-BE49-F238E27FC236}">
                <a16:creationId xmlns:a16="http://schemas.microsoft.com/office/drawing/2014/main" id="{493EE70B-DFBE-2190-5959-56EEA84A19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83" t="4736" r="4430" b="11598"/>
          <a:stretch/>
        </p:blipFill>
        <p:spPr>
          <a:xfrm>
            <a:off x="732337" y="1342569"/>
            <a:ext cx="2357719" cy="488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399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82436CA-542A-0131-7E49-CE743F894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整った</a:t>
            </a:r>
            <a:r>
              <a:rPr kumimoji="1" lang="ja-JP" altLang="en-US" dirty="0"/>
              <a:t>状態は</a:t>
            </a:r>
            <a:r>
              <a:rPr kumimoji="1" lang="en-US" altLang="ja-JP" dirty="0"/>
              <a:t>…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115F6F5-82C9-377C-896E-2000414D9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1010" y="1962150"/>
            <a:ext cx="7604247" cy="4351338"/>
          </a:xfrm>
        </p:spPr>
        <p:txBody>
          <a:bodyPr>
            <a:normAutofit fontScale="92500"/>
          </a:bodyPr>
          <a:lstStyle/>
          <a:p>
            <a:r>
              <a:rPr kumimoji="1" lang="ja-JP" altLang="en-US" sz="3600" b="1" dirty="0">
                <a:solidFill>
                  <a:schemeClr val="accent6"/>
                </a:solidFill>
              </a:rPr>
              <a:t>負荷（ストレス）につよい</a:t>
            </a:r>
            <a:endParaRPr kumimoji="1" lang="en-US" altLang="ja-JP" sz="3600" b="1" dirty="0">
              <a:solidFill>
                <a:schemeClr val="accent6"/>
              </a:solidFill>
            </a:endParaRPr>
          </a:p>
          <a:p>
            <a:r>
              <a:rPr lang="ja-JP" altLang="en-US" sz="3600" b="1" dirty="0">
                <a:solidFill>
                  <a:schemeClr val="accent6"/>
                </a:solidFill>
              </a:rPr>
              <a:t>痛みにくい、</a:t>
            </a:r>
            <a:r>
              <a:rPr kumimoji="1" lang="ja-JP" altLang="en-US" sz="3600" b="1" dirty="0">
                <a:solidFill>
                  <a:schemeClr val="accent6"/>
                </a:solidFill>
              </a:rPr>
              <a:t>疲れにくい</a:t>
            </a:r>
            <a:endParaRPr kumimoji="1" lang="en-US" altLang="ja-JP" sz="3600" b="1" dirty="0">
              <a:solidFill>
                <a:schemeClr val="accent6"/>
              </a:solidFill>
            </a:endParaRPr>
          </a:p>
          <a:p>
            <a:r>
              <a:rPr lang="ja-JP" altLang="en-US" sz="3600" b="1" dirty="0">
                <a:solidFill>
                  <a:schemeClr val="accent6"/>
                </a:solidFill>
              </a:rPr>
              <a:t>効率がいい（機能を最大限に使える）</a:t>
            </a:r>
            <a:endParaRPr lang="en-US" altLang="ja-JP" sz="3600" b="1" dirty="0">
              <a:solidFill>
                <a:schemeClr val="accent6"/>
              </a:solidFill>
            </a:endParaRPr>
          </a:p>
          <a:p>
            <a:r>
              <a:rPr kumimoji="1" lang="ja-JP" altLang="en-US" sz="3600" b="1" dirty="0">
                <a:solidFill>
                  <a:schemeClr val="accent6"/>
                </a:solidFill>
              </a:rPr>
              <a:t>呼吸がしやすい</a:t>
            </a:r>
            <a:endParaRPr lang="en-US" altLang="ja-JP" sz="3600" b="1" dirty="0">
              <a:solidFill>
                <a:schemeClr val="accent6"/>
              </a:solidFill>
            </a:endParaRPr>
          </a:p>
          <a:p>
            <a:r>
              <a:rPr kumimoji="1" lang="ja-JP" altLang="en-US" sz="3600" b="1" dirty="0">
                <a:solidFill>
                  <a:schemeClr val="accent6"/>
                </a:solidFill>
              </a:rPr>
              <a:t>才能発揮</a:t>
            </a:r>
            <a:endParaRPr kumimoji="1" lang="en-US" altLang="ja-JP" sz="3600" b="1" dirty="0">
              <a:solidFill>
                <a:schemeClr val="accent6"/>
              </a:solidFill>
            </a:endParaRPr>
          </a:p>
          <a:p>
            <a:r>
              <a:rPr lang="ja-JP" altLang="en-US" sz="3600" b="1" dirty="0">
                <a:solidFill>
                  <a:schemeClr val="accent6"/>
                </a:solidFill>
              </a:rPr>
              <a:t>心地よい生き方</a:t>
            </a:r>
            <a:endParaRPr lang="en-US" altLang="ja-JP" sz="3600" b="1" dirty="0">
              <a:solidFill>
                <a:schemeClr val="accent6"/>
              </a:solidFill>
            </a:endParaRPr>
          </a:p>
          <a:p>
            <a:r>
              <a:rPr kumimoji="1" lang="ja-JP" altLang="en-US" sz="3600" b="1" dirty="0">
                <a:solidFill>
                  <a:schemeClr val="accent6"/>
                </a:solidFill>
              </a:rPr>
              <a:t>ホンネで生きられる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F5A8F477-B68B-9507-C340-C2356DDE13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5127" r="55158" b="9138"/>
          <a:stretch/>
        </p:blipFill>
        <p:spPr>
          <a:xfrm>
            <a:off x="1116327" y="1417638"/>
            <a:ext cx="2276073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0666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631EA0-9671-BEDE-55BC-67AC85E3F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AIKIX</a:t>
            </a:r>
            <a:r>
              <a:rPr kumimoji="1" lang="ja-JP" altLang="en-US" dirty="0"/>
              <a:t>のゴール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A22E596-5B26-38AA-FBE4-4F2C603F77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21870"/>
            <a:ext cx="10515600" cy="1614260"/>
          </a:xfrm>
        </p:spPr>
        <p:txBody>
          <a:bodyPr>
            <a:normAutofit/>
          </a:bodyPr>
          <a:lstStyle/>
          <a:p>
            <a:r>
              <a:rPr kumimoji="1" lang="ja-JP" altLang="en-US" sz="3200" b="1" dirty="0">
                <a:solidFill>
                  <a:schemeClr val="accent6"/>
                </a:solidFill>
              </a:rPr>
              <a:t>一人でも多くの人がホンネで生きられる社会を作る</a:t>
            </a:r>
            <a:endParaRPr kumimoji="1" lang="en-US" altLang="ja-JP" sz="3200" b="1" dirty="0">
              <a:solidFill>
                <a:schemeClr val="accent6"/>
              </a:solidFill>
            </a:endParaRPr>
          </a:p>
          <a:p>
            <a:r>
              <a:rPr kumimoji="1" lang="ja-JP" altLang="en-US" sz="3200" b="1" dirty="0">
                <a:solidFill>
                  <a:schemeClr val="accent6"/>
                </a:solidFill>
              </a:rPr>
              <a:t>日本の（身体）文化を復活・継承していく</a:t>
            </a:r>
          </a:p>
        </p:txBody>
      </p:sp>
    </p:spTree>
    <p:extLst>
      <p:ext uri="{BB962C8B-B14F-4D97-AF65-F5344CB8AC3E}">
        <p14:creationId xmlns:p14="http://schemas.microsoft.com/office/powerpoint/2010/main" val="1480022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B2C66C7-078D-4D87-0881-23C74427B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自己紹介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A0CD5-00D4-5EB5-9121-2E0DDFFA5A8A}"/>
              </a:ext>
            </a:extLst>
          </p:cNvPr>
          <p:cNvSpPr txBox="1"/>
          <p:nvPr/>
        </p:nvSpPr>
        <p:spPr>
          <a:xfrm>
            <a:off x="3497933" y="1550588"/>
            <a:ext cx="802806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/>
              <a:t>おぜっきー：尾関直人</a:t>
            </a:r>
            <a:endParaRPr kumimoji="1" lang="en-US" altLang="ja-JP" sz="3200" b="1" dirty="0"/>
          </a:p>
          <a:p>
            <a:endParaRPr lang="en-US" altLang="ja-JP" sz="3200" dirty="0"/>
          </a:p>
          <a:p>
            <a:r>
              <a:rPr lang="en-US" altLang="ja-JP" sz="3200" dirty="0"/>
              <a:t>2005</a:t>
            </a:r>
            <a:r>
              <a:rPr lang="ja-JP" altLang="en-US" sz="3200" dirty="0"/>
              <a:t>年より書店員</a:t>
            </a:r>
            <a:endParaRPr lang="en-US" altLang="ja-JP" sz="3200" dirty="0"/>
          </a:p>
          <a:p>
            <a:r>
              <a:rPr kumimoji="1" lang="en-US" altLang="ja-JP" sz="3200" dirty="0"/>
              <a:t>2008</a:t>
            </a:r>
            <a:r>
              <a:rPr kumimoji="1" lang="ja-JP" altLang="en-US" sz="3200" dirty="0"/>
              <a:t>年より整体修行開始</a:t>
            </a:r>
            <a:endParaRPr kumimoji="1" lang="en-US" altLang="ja-JP" sz="3200" dirty="0"/>
          </a:p>
          <a:p>
            <a:r>
              <a:rPr lang="en-US" altLang="ja-JP" sz="3200" dirty="0"/>
              <a:t>2011</a:t>
            </a:r>
            <a:r>
              <a:rPr lang="ja-JP" altLang="en-US" sz="3200" dirty="0"/>
              <a:t>年　地元愛知県で整体院オープン</a:t>
            </a:r>
            <a:endParaRPr lang="en-US" altLang="ja-JP" sz="3200" dirty="0"/>
          </a:p>
          <a:p>
            <a:r>
              <a:rPr kumimoji="1" lang="en-US" altLang="ja-JP" sz="3200" dirty="0"/>
              <a:t>2015</a:t>
            </a:r>
            <a:r>
              <a:rPr kumimoji="1" lang="ja-JP" altLang="en-US" sz="3200" dirty="0"/>
              <a:t>年　全国でセミナー開始</a:t>
            </a:r>
            <a:endParaRPr kumimoji="1" lang="en-US" altLang="ja-JP" sz="3200" dirty="0"/>
          </a:p>
          <a:p>
            <a:r>
              <a:rPr lang="en-US" altLang="ja-JP" sz="3200" dirty="0"/>
              <a:t>2023</a:t>
            </a:r>
            <a:r>
              <a:rPr lang="ja-JP" altLang="en-US" sz="3200" dirty="0"/>
              <a:t>年　アイキクス開発</a:t>
            </a:r>
            <a:endParaRPr lang="en-US" altLang="ja-JP" sz="3200" dirty="0"/>
          </a:p>
          <a:p>
            <a:endParaRPr kumimoji="1" lang="en-US" altLang="ja-JP" sz="3200" dirty="0"/>
          </a:p>
          <a:p>
            <a:r>
              <a:rPr lang="ja-JP" altLang="en-US" sz="3200" dirty="0"/>
              <a:t>合気道歴</a:t>
            </a:r>
            <a:r>
              <a:rPr lang="en-US" altLang="ja-JP" sz="3200" dirty="0"/>
              <a:t>33</a:t>
            </a:r>
            <a:r>
              <a:rPr lang="ja-JP" altLang="en-US" sz="3200" dirty="0"/>
              <a:t>年。コンサルやカウンセリング、ビジネス講座、企業研修なども。</a:t>
            </a:r>
            <a:endParaRPr kumimoji="1" lang="ja-JP" altLang="en-US" sz="3200" dirty="0"/>
          </a:p>
        </p:txBody>
      </p:sp>
      <p:pic>
        <p:nvPicPr>
          <p:cNvPr id="7" name="図 6" descr="QR コード&#10;&#10;自動的に生成された説明">
            <a:extLst>
              <a:ext uri="{FF2B5EF4-FFF2-40B4-BE49-F238E27FC236}">
                <a16:creationId xmlns:a16="http://schemas.microsoft.com/office/drawing/2014/main" id="{542DC660-CCB7-ACB3-6BB6-0B67402B8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03" y="3813553"/>
            <a:ext cx="1979547" cy="1979547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5EED050-FEAC-CCCB-CF93-B221CDA5F257}"/>
              </a:ext>
            </a:extLst>
          </p:cNvPr>
          <p:cNvSpPr txBox="1"/>
          <p:nvPr/>
        </p:nvSpPr>
        <p:spPr>
          <a:xfrm>
            <a:off x="838200" y="5643440"/>
            <a:ext cx="1711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おぜっきー</a:t>
            </a:r>
            <a:endParaRPr kumimoji="1" lang="en-US" altLang="ja-JP" sz="2400" dirty="0"/>
          </a:p>
          <a:p>
            <a:r>
              <a:rPr kumimoji="1" lang="en-US" altLang="ja-JP" sz="2400" dirty="0"/>
              <a:t>Instagram</a:t>
            </a:r>
            <a:endParaRPr kumimoji="1" lang="ja-JP" altLang="en-US" sz="2400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E999BEF-1AFE-EFC0-A011-8B9214EB14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2" t="13525" r="26421"/>
          <a:stretch/>
        </p:blipFill>
        <p:spPr>
          <a:xfrm>
            <a:off x="547863" y="1690688"/>
            <a:ext cx="2215826" cy="2262965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548318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661F795-E096-8D56-5812-A0CBFD69A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ポイントは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7E510BE-C837-91D8-F232-0149AA30B5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4331" y="2102924"/>
            <a:ext cx="10630031" cy="32673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7200" b="1" dirty="0">
                <a:solidFill>
                  <a:schemeClr val="tx2"/>
                </a:solidFill>
              </a:rPr>
              <a:t>アウターマッスル</a:t>
            </a:r>
            <a:r>
              <a:rPr kumimoji="1" lang="en-US" altLang="ja-JP" sz="7200" b="1" dirty="0"/>
              <a:t>OFF</a:t>
            </a:r>
            <a:r>
              <a:rPr kumimoji="1" lang="ja-JP" altLang="en-US" sz="7200" b="1" dirty="0"/>
              <a:t>、</a:t>
            </a:r>
            <a:endParaRPr kumimoji="1" lang="en-US" altLang="ja-JP" sz="7200" b="1" dirty="0"/>
          </a:p>
          <a:p>
            <a:pPr marL="0" indent="0">
              <a:buNone/>
            </a:pPr>
            <a:r>
              <a:rPr lang="ja-JP" altLang="en-US" sz="7200" b="1" dirty="0">
                <a:solidFill>
                  <a:schemeClr val="accent6"/>
                </a:solidFill>
              </a:rPr>
              <a:t>インナーマッスル</a:t>
            </a:r>
            <a:r>
              <a:rPr lang="en-US" altLang="ja-JP" sz="7200" b="1" dirty="0"/>
              <a:t>ON</a:t>
            </a:r>
            <a:r>
              <a:rPr lang="ja-JP" altLang="en-US" sz="7200" b="1" dirty="0"/>
              <a:t>。</a:t>
            </a:r>
            <a:endParaRPr kumimoji="1" lang="ja-JP" altLang="en-US" sz="7200" b="1" dirty="0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906D45E6-4AE7-7938-099E-2B8B9BCE1730}"/>
              </a:ext>
            </a:extLst>
          </p:cNvPr>
          <p:cNvSpPr txBox="1">
            <a:spLocks/>
          </p:cNvSpPr>
          <p:nvPr/>
        </p:nvSpPr>
        <p:spPr>
          <a:xfrm>
            <a:off x="4439920" y="5054917"/>
            <a:ext cx="3845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/>
              <a:t>これだけ！！</a:t>
            </a:r>
          </a:p>
        </p:txBody>
      </p:sp>
    </p:spTree>
    <p:extLst>
      <p:ext uri="{BB962C8B-B14F-4D97-AF65-F5344CB8AC3E}">
        <p14:creationId xmlns:p14="http://schemas.microsoft.com/office/powerpoint/2010/main" val="23432875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15E835E3-37E1-4D04-0DFD-7A5BDED28F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678" y="948117"/>
            <a:ext cx="5907740" cy="5785608"/>
          </a:xfr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18EDC2E7-95E3-6A71-D1A0-0CBE7AD65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インナーアウターマトリクス</a:t>
            </a:r>
          </a:p>
        </p:txBody>
      </p:sp>
    </p:spTree>
    <p:extLst>
      <p:ext uri="{BB962C8B-B14F-4D97-AF65-F5344CB8AC3E}">
        <p14:creationId xmlns:p14="http://schemas.microsoft.com/office/powerpoint/2010/main" val="8191136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A703E5-2B73-8D20-CC26-1A2A54405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AIKIX</a:t>
            </a:r>
            <a:r>
              <a:rPr kumimoji="1" lang="ja-JP" altLang="en-US" dirty="0"/>
              <a:t>（アイキクス）ワークの３原則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A99DBF7-BA87-55FE-B51A-DE4406FA9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353" y="1577051"/>
            <a:ext cx="10871447" cy="4351338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  <a:buFont typeface="游ゴシック" panose="020B0400000000000000" pitchFamily="50" charset="-128"/>
              <a:buChar char="▍"/>
            </a:pPr>
            <a:r>
              <a:rPr kumimoji="1" lang="en-US" altLang="ja-JP" sz="5400" b="1" dirty="0">
                <a:solidFill>
                  <a:schemeClr val="accent6"/>
                </a:solidFill>
              </a:rPr>
              <a:t>01</a:t>
            </a:r>
            <a:r>
              <a:rPr kumimoji="1" lang="ja-JP" altLang="en-US" sz="5400" b="1" dirty="0">
                <a:solidFill>
                  <a:schemeClr val="accent6"/>
                </a:solidFill>
              </a:rPr>
              <a:t>　小さく静かにゆっくり動かす</a:t>
            </a:r>
            <a:endParaRPr kumimoji="1" lang="en-US" altLang="ja-JP" sz="5400" b="1" dirty="0">
              <a:solidFill>
                <a:schemeClr val="accent6"/>
              </a:solidFill>
            </a:endParaRPr>
          </a:p>
          <a:p>
            <a:pPr>
              <a:lnSpc>
                <a:spcPct val="150000"/>
              </a:lnSpc>
              <a:buFont typeface="游ゴシック" panose="020B0400000000000000" pitchFamily="50" charset="-128"/>
              <a:buChar char="▍"/>
            </a:pPr>
            <a:r>
              <a:rPr lang="en-US" altLang="ja-JP" sz="5400" b="1" dirty="0">
                <a:solidFill>
                  <a:schemeClr val="accent6"/>
                </a:solidFill>
              </a:rPr>
              <a:t>02</a:t>
            </a:r>
            <a:r>
              <a:rPr lang="ja-JP" altLang="en-US" sz="5400" b="1" dirty="0">
                <a:solidFill>
                  <a:schemeClr val="accent6"/>
                </a:solidFill>
              </a:rPr>
              <a:t>　心地よさを大切にする</a:t>
            </a:r>
            <a:endParaRPr lang="en-US" altLang="ja-JP" sz="5400" b="1" dirty="0">
              <a:solidFill>
                <a:schemeClr val="accent6"/>
              </a:solidFill>
            </a:endParaRPr>
          </a:p>
          <a:p>
            <a:pPr>
              <a:lnSpc>
                <a:spcPct val="150000"/>
              </a:lnSpc>
              <a:buFont typeface="游ゴシック" panose="020B0400000000000000" pitchFamily="50" charset="-128"/>
              <a:buChar char="▍"/>
            </a:pPr>
            <a:r>
              <a:rPr kumimoji="1" lang="en-US" altLang="ja-JP" sz="5400" b="1" dirty="0">
                <a:solidFill>
                  <a:schemeClr val="accent6"/>
                </a:solidFill>
              </a:rPr>
              <a:t>03</a:t>
            </a:r>
            <a:r>
              <a:rPr kumimoji="1" lang="ja-JP" altLang="en-US" sz="5400" b="1" dirty="0">
                <a:solidFill>
                  <a:schemeClr val="accent6"/>
                </a:solidFill>
              </a:rPr>
              <a:t>　</a:t>
            </a:r>
            <a:r>
              <a:rPr kumimoji="1" lang="ja-JP" altLang="en-US" sz="6000" b="1" dirty="0">
                <a:solidFill>
                  <a:schemeClr val="accent6"/>
                </a:solidFill>
              </a:rPr>
              <a:t>丁寧に観察する</a:t>
            </a:r>
          </a:p>
        </p:txBody>
      </p:sp>
      <p:graphicFrame>
        <p:nvGraphicFramePr>
          <p:cNvPr id="5" name="図表 4">
            <a:extLst>
              <a:ext uri="{FF2B5EF4-FFF2-40B4-BE49-F238E27FC236}">
                <a16:creationId xmlns:a16="http://schemas.microsoft.com/office/drawing/2014/main" id="{AF3D62A7-4634-57B1-6064-3C1D8E5F4B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0005620"/>
              </p:ext>
            </p:extLst>
          </p:nvPr>
        </p:nvGraphicFramePr>
        <p:xfrm>
          <a:off x="8892989" y="3752720"/>
          <a:ext cx="3218328" cy="29557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580650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9440401-477B-5210-18E4-280A63E10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AIKIX</a:t>
            </a:r>
            <a:r>
              <a:rPr kumimoji="1" lang="ja-JP" altLang="en-US" dirty="0"/>
              <a:t>（アイキクス）ワーク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1C8D618-E550-6A43-5377-5DA47E9A41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ja-JP" altLang="en-US" sz="7200" b="1" dirty="0">
                <a:solidFill>
                  <a:schemeClr val="tx2"/>
                </a:solidFill>
              </a:rPr>
              <a:t>１：</a:t>
            </a:r>
            <a:r>
              <a:rPr kumimoji="1" lang="ja-JP" altLang="en-US" sz="7200" b="1" dirty="0">
                <a:solidFill>
                  <a:schemeClr val="tx2"/>
                </a:solidFill>
              </a:rPr>
              <a:t>アウターゆるめ系</a:t>
            </a:r>
            <a:endParaRPr kumimoji="1" lang="en-US" altLang="ja-JP" sz="7200" b="1" dirty="0">
              <a:solidFill>
                <a:schemeClr val="tx2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-US" sz="7200" b="1" dirty="0">
                <a:solidFill>
                  <a:schemeClr val="accent6"/>
                </a:solidFill>
              </a:rPr>
              <a:t>２：インナー動かし系</a:t>
            </a:r>
            <a:endParaRPr kumimoji="1" lang="en-US" altLang="ja-JP" sz="72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0099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8BF824F-9098-8FE5-13AD-4E2DB9E18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６つの</a:t>
            </a:r>
            <a:r>
              <a:rPr kumimoji="1" lang="ja-JP" altLang="en-US" dirty="0"/>
              <a:t>対人</a:t>
            </a:r>
            <a:r>
              <a:rPr kumimoji="1" lang="en-US" altLang="ja-JP" dirty="0"/>
              <a:t>AIKIX</a:t>
            </a:r>
            <a:r>
              <a:rPr kumimoji="1" lang="ja-JP" altLang="en-US" dirty="0"/>
              <a:t>（アイキクス）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6AE9628-6159-3D51-55ED-FDA1FCA1EF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229" y="1690688"/>
            <a:ext cx="10515600" cy="49410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4800" b="1" dirty="0">
                <a:solidFill>
                  <a:schemeClr val="tx2"/>
                </a:solidFill>
              </a:rPr>
              <a:t>１ 脱力</a:t>
            </a:r>
          </a:p>
          <a:p>
            <a:pPr marL="0" indent="0">
              <a:buNone/>
            </a:pPr>
            <a:r>
              <a:rPr kumimoji="1" lang="ja-JP" altLang="en-US" sz="4800" b="1" dirty="0">
                <a:solidFill>
                  <a:schemeClr val="tx2"/>
                </a:solidFill>
              </a:rPr>
              <a:t>２ 負荷をいなす</a:t>
            </a:r>
          </a:p>
          <a:p>
            <a:pPr marL="0" indent="0">
              <a:buNone/>
            </a:pPr>
            <a:r>
              <a:rPr kumimoji="1" lang="ja-JP" altLang="en-US" sz="4800" b="1" dirty="0">
                <a:solidFill>
                  <a:schemeClr val="accent6"/>
                </a:solidFill>
              </a:rPr>
              <a:t>３ 抑えられて動く</a:t>
            </a:r>
          </a:p>
          <a:p>
            <a:pPr marL="0" indent="0">
              <a:buNone/>
            </a:pPr>
            <a:r>
              <a:rPr kumimoji="1" lang="ja-JP" altLang="en-US" sz="4800" b="1" dirty="0">
                <a:solidFill>
                  <a:schemeClr val="accent6"/>
                </a:solidFill>
              </a:rPr>
              <a:t>４ 負荷に対して動かない</a:t>
            </a:r>
          </a:p>
          <a:p>
            <a:pPr marL="0" indent="0">
              <a:buNone/>
            </a:pPr>
            <a:r>
              <a:rPr kumimoji="1" lang="ja-JP" altLang="en-US" sz="4800" b="1" dirty="0">
                <a:solidFill>
                  <a:schemeClr val="accent4">
                    <a:lumMod val="50000"/>
                  </a:schemeClr>
                </a:solidFill>
              </a:rPr>
              <a:t>５ 他者を動かす</a:t>
            </a:r>
            <a:endParaRPr kumimoji="1" lang="en-US" altLang="ja-JP" sz="4800" b="1" dirty="0">
              <a:solidFill>
                <a:schemeClr val="accent4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ja-JP" altLang="en-US" sz="4800" b="1" dirty="0">
                <a:solidFill>
                  <a:schemeClr val="accent4">
                    <a:lumMod val="50000"/>
                  </a:schemeClr>
                </a:solidFill>
              </a:rPr>
              <a:t>６ 身体対話ワーク</a:t>
            </a:r>
            <a:endParaRPr lang="en-US" altLang="ja-JP" sz="4800" b="1" dirty="0">
              <a:solidFill>
                <a:schemeClr val="accent4">
                  <a:lumMod val="50000"/>
                </a:schemeClr>
              </a:solidFill>
            </a:endParaRPr>
          </a:p>
          <a:p>
            <a:pPr marL="0" indent="0">
              <a:buNone/>
            </a:pPr>
            <a:endParaRPr kumimoji="1" lang="ja-JP" altLang="en-US" sz="3900" b="1" dirty="0">
              <a:solidFill>
                <a:schemeClr val="accent6"/>
              </a:solidFill>
            </a:endParaRPr>
          </a:p>
        </p:txBody>
      </p:sp>
      <p:sp>
        <p:nvSpPr>
          <p:cNvPr id="4" name="矢印: 上下 3">
            <a:extLst>
              <a:ext uri="{FF2B5EF4-FFF2-40B4-BE49-F238E27FC236}">
                <a16:creationId xmlns:a16="http://schemas.microsoft.com/office/drawing/2014/main" id="{26B90901-56C3-F1B5-33B8-60F6F2E76D9D}"/>
              </a:ext>
            </a:extLst>
          </p:cNvPr>
          <p:cNvSpPr/>
          <p:nvPr/>
        </p:nvSpPr>
        <p:spPr>
          <a:xfrm>
            <a:off x="7494007" y="1690689"/>
            <a:ext cx="1089660" cy="4405312"/>
          </a:xfrm>
          <a:prstGeom prst="upDownArrow">
            <a:avLst>
              <a:gd name="adj1" fmla="val 62173"/>
              <a:gd name="adj2" fmla="val 75217"/>
            </a:avLst>
          </a:prstGeom>
          <a:gradFill>
            <a:gsLst>
              <a:gs pos="0">
                <a:schemeClr val="tx2"/>
              </a:gs>
              <a:gs pos="100000">
                <a:schemeClr val="accent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3996806-995B-9B1A-4533-03A3E506C4B3}"/>
              </a:ext>
            </a:extLst>
          </p:cNvPr>
          <p:cNvSpPr txBox="1"/>
          <p:nvPr/>
        </p:nvSpPr>
        <p:spPr>
          <a:xfrm>
            <a:off x="9096838" y="2168261"/>
            <a:ext cx="2097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2"/>
                </a:solidFill>
              </a:rPr>
              <a:t>アウター系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24EAC61-960B-E753-46BD-CCB5A42B616A}"/>
              </a:ext>
            </a:extLst>
          </p:cNvPr>
          <p:cNvSpPr txBox="1"/>
          <p:nvPr/>
        </p:nvSpPr>
        <p:spPr>
          <a:xfrm>
            <a:off x="9096838" y="3668755"/>
            <a:ext cx="2097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accent6"/>
                </a:solidFill>
              </a:rPr>
              <a:t>インナー系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67C9BD5-AD15-7CF4-D8EE-46C696F5ECAF}"/>
              </a:ext>
            </a:extLst>
          </p:cNvPr>
          <p:cNvSpPr txBox="1"/>
          <p:nvPr/>
        </p:nvSpPr>
        <p:spPr>
          <a:xfrm>
            <a:off x="9096838" y="5169249"/>
            <a:ext cx="2097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accent4">
                    <a:lumMod val="50000"/>
                  </a:schemeClr>
                </a:solidFill>
              </a:rPr>
              <a:t>ムスビ系</a:t>
            </a:r>
          </a:p>
        </p:txBody>
      </p:sp>
    </p:spTree>
    <p:extLst>
      <p:ext uri="{BB962C8B-B14F-4D97-AF65-F5344CB8AC3E}">
        <p14:creationId xmlns:p14="http://schemas.microsoft.com/office/powerpoint/2010/main" val="8665945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8863DBB-54C0-95F0-97EE-353FBD5F27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50383"/>
          </a:xfrm>
        </p:spPr>
        <p:txBody>
          <a:bodyPr>
            <a:normAutofit fontScale="92500" lnSpcReduction="20000"/>
          </a:bodyPr>
          <a:lstStyle/>
          <a:p>
            <a:r>
              <a:rPr kumimoji="1" lang="ja-JP" altLang="en-US" sz="3600" b="1" dirty="0">
                <a:solidFill>
                  <a:schemeClr val="accent6"/>
                </a:solidFill>
              </a:rPr>
              <a:t>受け手（サポーター）が重要</a:t>
            </a:r>
            <a:endParaRPr kumimoji="1" lang="en-US" altLang="ja-JP" sz="3600" b="1" dirty="0">
              <a:solidFill>
                <a:schemeClr val="accent6"/>
              </a:solidFill>
            </a:endParaRPr>
          </a:p>
          <a:p>
            <a:r>
              <a:rPr lang="ja-JP" altLang="en-US" sz="3600" b="1" dirty="0">
                <a:solidFill>
                  <a:schemeClr val="accent6"/>
                </a:solidFill>
              </a:rPr>
              <a:t>相手を引き出すように関わる</a:t>
            </a:r>
            <a:endParaRPr lang="en-US" altLang="ja-JP" sz="3600" b="1" dirty="0">
              <a:solidFill>
                <a:schemeClr val="accent6"/>
              </a:solidFill>
            </a:endParaRPr>
          </a:p>
          <a:p>
            <a:r>
              <a:rPr lang="ja-JP" altLang="en-US" sz="3600" b="1" dirty="0">
                <a:solidFill>
                  <a:schemeClr val="accent6"/>
                </a:solidFill>
              </a:rPr>
              <a:t>最後まで、力・意識を抜かない</a:t>
            </a:r>
            <a:endParaRPr lang="en-US" altLang="ja-JP" sz="3600" b="1" dirty="0">
              <a:solidFill>
                <a:schemeClr val="accent6"/>
              </a:solidFill>
            </a:endParaRPr>
          </a:p>
          <a:p>
            <a:r>
              <a:rPr kumimoji="1" lang="ja-JP" altLang="en-US" sz="3600" b="1" dirty="0">
                <a:solidFill>
                  <a:schemeClr val="accent6"/>
                </a:solidFill>
              </a:rPr>
              <a:t>受け手の気持ちがないとワークが成り立たない</a:t>
            </a:r>
            <a:endParaRPr kumimoji="1" lang="en-US" altLang="ja-JP" sz="3600" b="1" dirty="0">
              <a:solidFill>
                <a:schemeClr val="accent6"/>
              </a:solidFill>
            </a:endParaRPr>
          </a:p>
          <a:p>
            <a:r>
              <a:rPr lang="ja-JP" altLang="en-US" sz="3600" b="1" dirty="0">
                <a:solidFill>
                  <a:schemeClr val="accent6"/>
                </a:solidFill>
              </a:rPr>
              <a:t>プレイヤーの動作を聴き分けフィードバックする</a:t>
            </a:r>
            <a:endParaRPr lang="en-US" altLang="ja-JP" sz="3600" b="1" dirty="0">
              <a:solidFill>
                <a:schemeClr val="accent6"/>
              </a:solidFill>
            </a:endParaRPr>
          </a:p>
          <a:p>
            <a:r>
              <a:rPr lang="ja-JP" altLang="en-US" sz="3600" b="1" dirty="0">
                <a:solidFill>
                  <a:schemeClr val="tx2"/>
                </a:solidFill>
              </a:rPr>
              <a:t>プレイヤーはサポーターの笑顔を引き出すように</a:t>
            </a:r>
            <a:endParaRPr lang="en-US" altLang="ja-JP" sz="3600" b="1" dirty="0">
              <a:solidFill>
                <a:schemeClr val="tx2"/>
              </a:solidFill>
            </a:endParaRPr>
          </a:p>
          <a:p>
            <a:r>
              <a:rPr lang="ja-JP" altLang="en-US" sz="3600" b="1" dirty="0">
                <a:solidFill>
                  <a:schemeClr val="bg2">
                    <a:lumMod val="50000"/>
                  </a:schemeClr>
                </a:solidFill>
              </a:rPr>
              <a:t>お顔の写真を撮っておいてください</a:t>
            </a:r>
            <a:endParaRPr lang="en-US" altLang="ja-JP" sz="3600" b="1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altLang="ja-JP" sz="3600" b="1" dirty="0"/>
          </a:p>
          <a:p>
            <a:pPr marL="0" indent="0" algn="r">
              <a:buNone/>
            </a:pPr>
            <a:r>
              <a:rPr lang="en-US" altLang="ja-JP" sz="3000" dirty="0"/>
              <a:t>※</a:t>
            </a:r>
            <a:r>
              <a:rPr lang="ja-JP" altLang="en-US" sz="3000" dirty="0"/>
              <a:t>ワーク中の怪我などは自己責任となりますので</a:t>
            </a:r>
            <a:endParaRPr lang="en-US" altLang="ja-JP" sz="3000" dirty="0"/>
          </a:p>
          <a:p>
            <a:pPr marL="0" indent="0" algn="r">
              <a:buNone/>
            </a:pPr>
            <a:r>
              <a:rPr lang="ja-JP" altLang="en-US" sz="3000" dirty="0"/>
              <a:t>充分に安全に留意して行ってください</a:t>
            </a:r>
            <a:endParaRPr lang="en-US" altLang="ja-JP" sz="3000" dirty="0"/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5342D5CB-9866-8C46-6512-3A81BD94B2DD}"/>
              </a:ext>
            </a:extLst>
          </p:cNvPr>
          <p:cNvSpPr txBox="1">
            <a:spLocks/>
          </p:cNvSpPr>
          <p:nvPr/>
        </p:nvSpPr>
        <p:spPr>
          <a:xfrm>
            <a:off x="838200" y="3932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/>
              <a:t>２：対人</a:t>
            </a:r>
            <a:r>
              <a:rPr lang="en-US" altLang="ja-JP" dirty="0"/>
              <a:t>AIKIX</a:t>
            </a:r>
            <a:r>
              <a:rPr lang="ja-JP" altLang="en-US" dirty="0"/>
              <a:t>（アイキクス）</a:t>
            </a:r>
          </a:p>
        </p:txBody>
      </p:sp>
    </p:spTree>
    <p:extLst>
      <p:ext uri="{BB962C8B-B14F-4D97-AF65-F5344CB8AC3E}">
        <p14:creationId xmlns:p14="http://schemas.microsoft.com/office/powerpoint/2010/main" val="25132243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C3D596-9946-1649-7A2B-6E7437A54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chemeClr val="tx2"/>
                </a:solidFill>
              </a:rPr>
              <a:t>アウター</a:t>
            </a:r>
            <a:r>
              <a:rPr kumimoji="1" lang="en-US" altLang="ja-JP" dirty="0">
                <a:solidFill>
                  <a:schemeClr val="tx2"/>
                </a:solidFill>
              </a:rPr>
              <a:t>OFF</a:t>
            </a:r>
            <a:endParaRPr kumimoji="1" lang="ja-JP" altLang="en-US" dirty="0">
              <a:solidFill>
                <a:schemeClr val="accent6"/>
              </a:solidFill>
            </a:endParaRPr>
          </a:p>
        </p:txBody>
      </p:sp>
      <p:graphicFrame>
        <p:nvGraphicFramePr>
          <p:cNvPr id="9" name="コンテンツ プレースホルダー 2">
            <a:extLst>
              <a:ext uri="{FF2B5EF4-FFF2-40B4-BE49-F238E27FC236}">
                <a16:creationId xmlns:a16="http://schemas.microsoft.com/office/drawing/2014/main" id="{FC7C561A-1DC1-A317-4A7D-4F94DAD65F7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2572224"/>
              </p:ext>
            </p:extLst>
          </p:nvPr>
        </p:nvGraphicFramePr>
        <p:xfrm>
          <a:off x="1510313" y="1201684"/>
          <a:ext cx="9171373" cy="53784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52264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CA3074-8E1A-2A8D-5B1B-CD725446C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4000" dirty="0"/>
              <a:t>1</a:t>
            </a:r>
            <a:r>
              <a:rPr kumimoji="1" lang="ja-JP" altLang="en-US" sz="4000" dirty="0"/>
              <a:t>：アウターゆるめ系ワーク（セルフ）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4222D80-FB51-69DB-1707-C2E8A29282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sz="6000" b="1" dirty="0"/>
              <a:t>たてゆらし</a:t>
            </a:r>
            <a:endParaRPr kumimoji="1" lang="en-US" altLang="ja-JP" sz="6000" b="1" dirty="0"/>
          </a:p>
          <a:p>
            <a:r>
              <a:rPr lang="ja-JP" altLang="en-US" sz="6000" b="1" dirty="0"/>
              <a:t>よこゆらし</a:t>
            </a:r>
            <a:endParaRPr lang="en-US" altLang="ja-JP" sz="6000" b="1" dirty="0"/>
          </a:p>
          <a:p>
            <a:r>
              <a:rPr kumimoji="1" lang="ja-JP" altLang="en-US" sz="6000" b="1" dirty="0"/>
              <a:t>スワイショウ</a:t>
            </a:r>
            <a:endParaRPr kumimoji="1" lang="en-US" altLang="ja-JP" sz="6000" b="1" dirty="0"/>
          </a:p>
          <a:p>
            <a:r>
              <a:rPr kumimoji="1" lang="ja-JP" altLang="en-US" sz="6000" b="1" dirty="0"/>
              <a:t>五感活性法（中級）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2C50DAB-1C93-E561-512C-281EE3732D9E}"/>
              </a:ext>
            </a:extLst>
          </p:cNvPr>
          <p:cNvSpPr txBox="1"/>
          <p:nvPr/>
        </p:nvSpPr>
        <p:spPr>
          <a:xfrm>
            <a:off x="1663337" y="5908100"/>
            <a:ext cx="10040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/>
              <a:t>※</a:t>
            </a:r>
            <a:r>
              <a:rPr kumimoji="1" lang="ja-JP" altLang="en-US" sz="3200" dirty="0"/>
              <a:t>アウターゆるめ系は「リセット」にも活用できます</a:t>
            </a:r>
          </a:p>
        </p:txBody>
      </p:sp>
    </p:spTree>
    <p:extLst>
      <p:ext uri="{BB962C8B-B14F-4D97-AF65-F5344CB8AC3E}">
        <p14:creationId xmlns:p14="http://schemas.microsoft.com/office/powerpoint/2010/main" val="8133695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E96331A-2BF8-9AE8-BED3-8165F20BA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１：脱力（アウターゆるめ）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A8A21A9-157B-C326-984A-7131E61AED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sz="4000" b="1" dirty="0"/>
              <a:t>うしろごろん、よこごろん、まえごろん</a:t>
            </a:r>
            <a:endParaRPr kumimoji="1" lang="en-US" altLang="ja-JP" sz="4000" b="1" dirty="0"/>
          </a:p>
          <a:p>
            <a:r>
              <a:rPr lang="ja-JP" altLang="en-US" sz="4000" b="1" dirty="0"/>
              <a:t>フリーごろん</a:t>
            </a:r>
            <a:endParaRPr lang="en-US" altLang="ja-JP" sz="4000" b="1" dirty="0"/>
          </a:p>
          <a:p>
            <a:r>
              <a:rPr kumimoji="1" lang="ja-JP" altLang="en-US" sz="4000" b="1" dirty="0"/>
              <a:t>持ち上がらない</a:t>
            </a:r>
          </a:p>
          <a:p>
            <a:pPr marL="0" indent="0">
              <a:buNone/>
            </a:pPr>
            <a:endParaRPr lang="en-US" altLang="ja-JP" sz="4000" b="1" dirty="0"/>
          </a:p>
          <a:p>
            <a:pPr marL="0" indent="0">
              <a:buNone/>
            </a:pPr>
            <a:endParaRPr kumimoji="1" lang="en-US" altLang="ja-JP" sz="4000" b="1" dirty="0"/>
          </a:p>
          <a:p>
            <a:pPr marL="0" indent="0">
              <a:buNone/>
            </a:pPr>
            <a:r>
              <a:rPr kumimoji="1" lang="en-US" altLang="ja-JP" sz="4000" b="1" dirty="0"/>
              <a:t>※</a:t>
            </a:r>
            <a:r>
              <a:rPr kumimoji="1" lang="ja-JP" altLang="en-US" sz="4000" b="1" dirty="0"/>
              <a:t>腕の脱力チェックを行う</a:t>
            </a:r>
          </a:p>
        </p:txBody>
      </p:sp>
    </p:spTree>
    <p:extLst>
      <p:ext uri="{BB962C8B-B14F-4D97-AF65-F5344CB8AC3E}">
        <p14:creationId xmlns:p14="http://schemas.microsoft.com/office/powerpoint/2010/main" val="29597305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E96331A-2BF8-9AE8-BED3-8165F20BA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２：負荷をいなす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A8A21A9-157B-C326-984A-7131E61AED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sz="4800" b="1" dirty="0"/>
              <a:t>2</a:t>
            </a:r>
            <a:r>
              <a:rPr kumimoji="1" lang="ja-JP" altLang="en-US" sz="4800" b="1" dirty="0"/>
              <a:t>点押し</a:t>
            </a:r>
            <a:endParaRPr kumimoji="1" lang="en-US" altLang="ja-JP" sz="4800" b="1" dirty="0"/>
          </a:p>
          <a:p>
            <a:r>
              <a:rPr kumimoji="1" lang="en-US" altLang="ja-JP" sz="4800" b="1" dirty="0"/>
              <a:t>4</a:t>
            </a:r>
            <a:r>
              <a:rPr kumimoji="1" lang="ja-JP" altLang="en-US" sz="4800" b="1" dirty="0"/>
              <a:t>点押し</a:t>
            </a:r>
          </a:p>
          <a:p>
            <a:r>
              <a:rPr kumimoji="1" lang="ja-JP" altLang="en-US" sz="4800" b="1" dirty="0"/>
              <a:t>座り肩いなし</a:t>
            </a:r>
          </a:p>
          <a:p>
            <a:r>
              <a:rPr kumimoji="1" lang="ja-JP" altLang="en-US" sz="4800" b="1" dirty="0"/>
              <a:t>肋骨いなし（中級）</a:t>
            </a:r>
          </a:p>
        </p:txBody>
      </p:sp>
    </p:spTree>
    <p:extLst>
      <p:ext uri="{BB962C8B-B14F-4D97-AF65-F5344CB8AC3E}">
        <p14:creationId xmlns:p14="http://schemas.microsoft.com/office/powerpoint/2010/main" val="2005373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A84CE2D-B528-BA8F-5674-46F035B11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anchor="b">
            <a:normAutofit/>
          </a:bodyPr>
          <a:lstStyle/>
          <a:p>
            <a:r>
              <a:rPr kumimoji="1" lang="en-US" altLang="ja-JP" sz="3400" dirty="0"/>
              <a:t>AIKIX</a:t>
            </a:r>
            <a:r>
              <a:rPr kumimoji="1" lang="ja-JP" altLang="en-US" sz="3400" dirty="0"/>
              <a:t>とは？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FE36139-1CB5-FB59-84A0-D839319EB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1507" y="2837954"/>
            <a:ext cx="10305535" cy="2075678"/>
          </a:xfrm>
        </p:spPr>
        <p:txBody>
          <a:bodyPr anchor="t">
            <a:normAutofit/>
          </a:bodyPr>
          <a:lstStyle/>
          <a:p>
            <a:r>
              <a:rPr kumimoji="1" lang="ja-JP" altLang="en-US" sz="2400" b="1" dirty="0">
                <a:solidFill>
                  <a:schemeClr val="bg2">
                    <a:lumMod val="25000"/>
                  </a:schemeClr>
                </a:solidFill>
                <a:effectLst/>
              </a:rPr>
              <a:t>合気道を「エクササイズ化」したもので、従来のような「</a:t>
            </a:r>
            <a:r>
              <a:rPr lang="ja-JP" altLang="en-US" sz="2400" b="1" dirty="0">
                <a:solidFill>
                  <a:schemeClr val="bg2">
                    <a:lumMod val="25000"/>
                  </a:schemeClr>
                </a:solidFill>
                <a:effectLst/>
              </a:rPr>
              <a:t>修業</a:t>
            </a:r>
            <a:r>
              <a:rPr kumimoji="1" lang="ja-JP" altLang="en-US" sz="2400" b="1" dirty="0">
                <a:solidFill>
                  <a:schemeClr val="bg2">
                    <a:lumMod val="25000"/>
                  </a:schemeClr>
                </a:solidFill>
                <a:effectLst/>
              </a:rPr>
              <a:t>」は不要。</a:t>
            </a:r>
            <a:endParaRPr kumimoji="1" lang="en-US" altLang="ja-JP" sz="2400" b="1" dirty="0">
              <a:solidFill>
                <a:schemeClr val="bg2">
                  <a:lumMod val="25000"/>
                </a:schemeClr>
              </a:solidFill>
              <a:effectLst/>
            </a:endParaRPr>
          </a:p>
          <a:p>
            <a:r>
              <a:rPr lang="ja-JP" altLang="en-US" sz="2400" b="1" dirty="0">
                <a:solidFill>
                  <a:schemeClr val="bg2">
                    <a:lumMod val="25000"/>
                  </a:schemeClr>
                </a:solidFill>
                <a:effectLst/>
              </a:rPr>
              <a:t>危険な関節技や投げ技をすべて排除。</a:t>
            </a:r>
            <a:endParaRPr lang="en-US" altLang="ja-JP" sz="2400" b="1" dirty="0">
              <a:solidFill>
                <a:schemeClr val="bg2">
                  <a:lumMod val="25000"/>
                </a:schemeClr>
              </a:solidFill>
              <a:effectLst/>
            </a:endParaRPr>
          </a:p>
          <a:p>
            <a:r>
              <a:rPr kumimoji="1" lang="ja-JP" altLang="en-US" sz="2400" b="1" dirty="0">
                <a:solidFill>
                  <a:schemeClr val="bg2">
                    <a:lumMod val="25000"/>
                  </a:schemeClr>
                </a:solidFill>
                <a:effectLst/>
              </a:rPr>
              <a:t>きわめて安全に、合気道のエッセンスを愉しむことができます。</a:t>
            </a:r>
            <a:endParaRPr kumimoji="1" lang="en-US" altLang="ja-JP" sz="2400" b="1" dirty="0">
              <a:solidFill>
                <a:schemeClr val="bg2">
                  <a:lumMod val="25000"/>
                </a:schemeClr>
              </a:solidFill>
              <a:effectLst/>
            </a:endParaRPr>
          </a:p>
          <a:p>
            <a:r>
              <a:rPr lang="ja-JP" altLang="en-US" sz="2400" b="1" dirty="0">
                <a:solidFill>
                  <a:schemeClr val="bg2">
                    <a:lumMod val="25000"/>
                  </a:schemeClr>
                </a:solidFill>
                <a:effectLst/>
              </a:rPr>
              <a:t>効果や変化にこだわらず「楽しむ」ということを重視します。</a:t>
            </a:r>
            <a:endParaRPr kumimoji="1" lang="en-US" altLang="ja-JP" sz="2400" b="1" dirty="0">
              <a:solidFill>
                <a:schemeClr val="bg2">
                  <a:lumMod val="25000"/>
                </a:schemeClr>
              </a:solidFill>
              <a:effectLst/>
            </a:endParaRPr>
          </a:p>
          <a:p>
            <a:endParaRPr kumimoji="1" lang="ja-JP" altLang="en-US" sz="1800" dirty="0">
              <a:solidFill>
                <a:schemeClr val="bg2">
                  <a:lumMod val="2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499310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F08BB92-8DAA-3B32-064D-7EC0014E7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３</a:t>
            </a:r>
            <a:r>
              <a:rPr kumimoji="1" lang="ja-JP" altLang="en-US" dirty="0"/>
              <a:t>：インナー動かし系ワーク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07E8E3D1-C3DE-831A-F90A-CD193A8661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1" b="12510"/>
          <a:stretch/>
        </p:blipFill>
        <p:spPr>
          <a:xfrm>
            <a:off x="6096000" y="1274618"/>
            <a:ext cx="4893047" cy="4747491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6BB80BD-6D96-1EC0-E426-80DFEBF076B7}"/>
              </a:ext>
            </a:extLst>
          </p:cNvPr>
          <p:cNvSpPr txBox="1"/>
          <p:nvPr/>
        </p:nvSpPr>
        <p:spPr>
          <a:xfrm>
            <a:off x="557348" y="3161211"/>
            <a:ext cx="53818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chemeClr val="accent6"/>
                </a:solidFill>
              </a:rPr>
              <a:t>インナーマッスルで動く</a:t>
            </a:r>
            <a:endParaRPr kumimoji="1" lang="en-US" altLang="ja-JP" sz="3600" b="1" dirty="0">
              <a:solidFill>
                <a:schemeClr val="accent6"/>
              </a:solidFill>
            </a:endParaRPr>
          </a:p>
          <a:p>
            <a:r>
              <a:rPr lang="en-US" altLang="ja-JP" sz="6000" b="1" dirty="0">
                <a:solidFill>
                  <a:schemeClr val="accent6"/>
                </a:solidFill>
              </a:rPr>
              <a:t>12</a:t>
            </a:r>
            <a:r>
              <a:rPr lang="ja-JP" altLang="en-US" sz="3600" b="1" dirty="0">
                <a:solidFill>
                  <a:schemeClr val="accent6"/>
                </a:solidFill>
              </a:rPr>
              <a:t>のコツ</a:t>
            </a:r>
            <a:endParaRPr kumimoji="1" lang="ja-JP" altLang="en-US" sz="36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7163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FEA2FF6-D8EE-2F81-530F-A0DBA000D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3</a:t>
            </a:r>
            <a:r>
              <a:rPr kumimoji="1" lang="ja-JP" altLang="en-US" dirty="0"/>
              <a:t>：インナー動かし系ワーク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D975425-8BCD-CF87-D144-D7E290D443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kumimoji="1" lang="ja-JP" altLang="en-US" sz="6000" b="1" dirty="0"/>
              <a:t>骨盤たてよこ</a:t>
            </a:r>
            <a:endParaRPr kumimoji="1" lang="en-US" altLang="ja-JP" sz="6000" b="1" dirty="0"/>
          </a:p>
          <a:p>
            <a:r>
              <a:rPr kumimoji="1" lang="ja-JP" altLang="en-US" sz="6000" b="1" dirty="0"/>
              <a:t>骨盤まわし</a:t>
            </a:r>
            <a:endParaRPr kumimoji="1" lang="en-US" altLang="ja-JP" sz="6000" b="1" dirty="0"/>
          </a:p>
          <a:p>
            <a:r>
              <a:rPr lang="ja-JP" altLang="en-US" sz="6000" b="1" dirty="0"/>
              <a:t>胸骨たてよこ</a:t>
            </a:r>
            <a:endParaRPr lang="en-US" altLang="ja-JP" sz="6000" b="1" dirty="0"/>
          </a:p>
          <a:p>
            <a:r>
              <a:rPr lang="ja-JP" altLang="en-US" sz="6000" b="1" dirty="0"/>
              <a:t>胸骨まわし</a:t>
            </a:r>
            <a:endParaRPr lang="en-US" altLang="ja-JP" sz="6000" b="1" dirty="0"/>
          </a:p>
          <a:p>
            <a:pPr marL="0" indent="0">
              <a:buNone/>
            </a:pPr>
            <a:r>
              <a:rPr lang="en-US" altLang="ja-JP" sz="6000" b="1" dirty="0"/>
              <a:t>※</a:t>
            </a:r>
            <a:r>
              <a:rPr lang="ja-JP" altLang="en-US" sz="6000" b="1" dirty="0"/>
              <a:t>うねうねシリーズも</a:t>
            </a:r>
            <a:endParaRPr lang="en-US" altLang="ja-JP" sz="6000" b="1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9540584-3D54-5B39-FF85-21D198E043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1" b="12510"/>
          <a:stretch/>
        </p:blipFill>
        <p:spPr>
          <a:xfrm>
            <a:off x="7102764" y="1274619"/>
            <a:ext cx="3886283" cy="3770676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8198188D-FD9F-AB24-5CA4-2A65FCB22AE1}"/>
              </a:ext>
            </a:extLst>
          </p:cNvPr>
          <p:cNvSpPr/>
          <p:nvPr/>
        </p:nvSpPr>
        <p:spPr>
          <a:xfrm>
            <a:off x="9601200" y="1759527"/>
            <a:ext cx="785091" cy="785091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337C9E5C-932D-3E76-D24C-76B893CCB433}"/>
              </a:ext>
            </a:extLst>
          </p:cNvPr>
          <p:cNvSpPr/>
          <p:nvPr/>
        </p:nvSpPr>
        <p:spPr>
          <a:xfrm>
            <a:off x="10063018" y="2670752"/>
            <a:ext cx="785091" cy="785091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32801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4FDB62C-60E8-A328-F661-E546D33BA4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sz="5400" b="1" dirty="0"/>
              <a:t>肩甲骨の連動（中級）</a:t>
            </a:r>
            <a:endParaRPr kumimoji="1" lang="en-US" altLang="ja-JP" sz="5400" b="1" dirty="0"/>
          </a:p>
          <a:p>
            <a:r>
              <a:rPr lang="ja-JP" altLang="en-US" sz="5400" b="1" dirty="0"/>
              <a:t>四肢の連動（中級）</a:t>
            </a:r>
            <a:endParaRPr lang="en-US" altLang="ja-JP" sz="5400" b="1" dirty="0"/>
          </a:p>
          <a:p>
            <a:r>
              <a:rPr kumimoji="1" lang="ja-JP" altLang="en-US" sz="5400" b="1" dirty="0"/>
              <a:t>指先の意識（中級）</a:t>
            </a:r>
          </a:p>
          <a:p>
            <a:endParaRPr kumimoji="1" lang="ja-JP" altLang="en-US" dirty="0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9791795E-A067-EA25-581E-5A1F72622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ja-JP" dirty="0"/>
              <a:t>3</a:t>
            </a:r>
            <a:r>
              <a:rPr kumimoji="1" lang="ja-JP" altLang="en-US" dirty="0"/>
              <a:t>：インナー動かし系ワーク</a:t>
            </a:r>
          </a:p>
        </p:txBody>
      </p:sp>
    </p:spTree>
    <p:extLst>
      <p:ext uri="{BB962C8B-B14F-4D97-AF65-F5344CB8AC3E}">
        <p14:creationId xmlns:p14="http://schemas.microsoft.com/office/powerpoint/2010/main" val="1016656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E401D8E-12A6-3770-3763-2C5B3DD89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3</a:t>
            </a:r>
            <a:r>
              <a:rPr kumimoji="1" lang="ja-JP" altLang="en-US" dirty="0"/>
              <a:t>：インナー動かし系ワーク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30A6572-DAB4-7CB1-78B8-2E9E2104DC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dirty="0"/>
              <a:t>★快息メソッド</a:t>
            </a:r>
            <a:endParaRPr kumimoji="1" lang="en-US" altLang="ja-JP" dirty="0"/>
          </a:p>
          <a:p>
            <a:r>
              <a:rPr kumimoji="1" lang="ja-JP" altLang="en-US" sz="5400" b="1" dirty="0"/>
              <a:t>快の骨盤まわし</a:t>
            </a:r>
            <a:endParaRPr kumimoji="1" lang="en-US" altLang="ja-JP" sz="5400" b="1" dirty="0"/>
          </a:p>
          <a:p>
            <a:r>
              <a:rPr lang="ja-JP" altLang="en-US" sz="5400" b="1" dirty="0"/>
              <a:t>触れる快息メソッド（中級）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27567542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E96331A-2BF8-9AE8-BED3-8165F20BA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パターン</a:t>
            </a:r>
            <a:r>
              <a:rPr kumimoji="1" lang="en-US" altLang="ja-JP" dirty="0"/>
              <a:t>3</a:t>
            </a:r>
            <a:r>
              <a:rPr kumimoji="1" lang="ja-JP" altLang="en-US" dirty="0"/>
              <a:t>：抑えられても動ける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A8A21A9-157B-C326-984A-7131E61AED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sz="4800" b="1" dirty="0"/>
              <a:t>骨盤・肋骨</a:t>
            </a:r>
            <a:endParaRPr kumimoji="1" lang="en-US" altLang="ja-JP" sz="4800" b="1" dirty="0"/>
          </a:p>
          <a:p>
            <a:r>
              <a:rPr kumimoji="1" lang="ja-JP" altLang="en-US" sz="4800" b="1" dirty="0"/>
              <a:t>うつ伏せからの立ち上がり</a:t>
            </a:r>
            <a:endParaRPr kumimoji="1" lang="en-US" altLang="ja-JP" sz="4800" b="1" dirty="0"/>
          </a:p>
          <a:p>
            <a:r>
              <a:rPr kumimoji="1" lang="ja-JP" altLang="en-US" sz="4800" b="1" dirty="0"/>
              <a:t>肩甲骨・腕・足首（中級）</a:t>
            </a:r>
            <a:endParaRPr kumimoji="1" lang="en-US" altLang="ja-JP" sz="4800" b="1" dirty="0"/>
          </a:p>
          <a:p>
            <a:r>
              <a:rPr kumimoji="1" lang="ja-JP" altLang="en-US" sz="4800" b="1" dirty="0"/>
              <a:t>ガリバー（中級）</a:t>
            </a:r>
          </a:p>
        </p:txBody>
      </p:sp>
    </p:spTree>
    <p:extLst>
      <p:ext uri="{BB962C8B-B14F-4D97-AF65-F5344CB8AC3E}">
        <p14:creationId xmlns:p14="http://schemas.microsoft.com/office/powerpoint/2010/main" val="32808885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342D5CB-9866-8C46-6512-3A81BD94B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3</a:t>
            </a:r>
            <a:r>
              <a:rPr kumimoji="1" lang="ja-JP" altLang="en-US" dirty="0"/>
              <a:t>：インナー動かし系ワーク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CC7CAA7-1835-DE09-BE94-0DFDEA908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9892" y="1825625"/>
            <a:ext cx="5183908" cy="435133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kumimoji="1" lang="ja-JP" altLang="en-US" sz="3600" b="1" dirty="0"/>
              <a:t>指先からのゴム感覚</a:t>
            </a:r>
            <a:endParaRPr kumimoji="1" lang="en-US" altLang="ja-JP" sz="3600" b="1" dirty="0"/>
          </a:p>
          <a:p>
            <a:pPr>
              <a:lnSpc>
                <a:spcPct val="120000"/>
              </a:lnSpc>
            </a:pPr>
            <a:r>
              <a:rPr lang="ja-JP" altLang="en-US" sz="3600" b="1" dirty="0"/>
              <a:t>モヤ感覚ワーク</a:t>
            </a:r>
            <a:endParaRPr kumimoji="1" lang="ja-JP" altLang="en-US" sz="3600" b="1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009438B-FE26-B582-329B-0ACB2C79EA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6"/>
          <a:stretch/>
        </p:blipFill>
        <p:spPr>
          <a:xfrm>
            <a:off x="766618" y="1341423"/>
            <a:ext cx="4893047" cy="5319741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FB3EC925-6BC4-93A6-298E-790DC91BE257}"/>
              </a:ext>
            </a:extLst>
          </p:cNvPr>
          <p:cNvSpPr/>
          <p:nvPr/>
        </p:nvSpPr>
        <p:spPr>
          <a:xfrm>
            <a:off x="2163700" y="5024583"/>
            <a:ext cx="979054" cy="979054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85102CC4-480A-E23B-E4FC-467D92682851}"/>
              </a:ext>
            </a:extLst>
          </p:cNvPr>
          <p:cNvSpPr/>
          <p:nvPr/>
        </p:nvSpPr>
        <p:spPr>
          <a:xfrm>
            <a:off x="2126591" y="2939473"/>
            <a:ext cx="979054" cy="979054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63C885F6-4ADE-CEC5-2DC3-87D639D34C6E}"/>
              </a:ext>
            </a:extLst>
          </p:cNvPr>
          <p:cNvSpPr/>
          <p:nvPr/>
        </p:nvSpPr>
        <p:spPr>
          <a:xfrm>
            <a:off x="3403601" y="2939473"/>
            <a:ext cx="979054" cy="979054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204BDEB8-8FE0-92E2-D28B-AC30F504061F}"/>
              </a:ext>
            </a:extLst>
          </p:cNvPr>
          <p:cNvSpPr/>
          <p:nvPr/>
        </p:nvSpPr>
        <p:spPr>
          <a:xfrm>
            <a:off x="3273178" y="5024583"/>
            <a:ext cx="979054" cy="979054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34269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342D5CB-9866-8C46-6512-3A81BD94B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3</a:t>
            </a:r>
            <a:r>
              <a:rPr kumimoji="1" lang="ja-JP" altLang="en-US" dirty="0"/>
              <a:t>：インナー動かし系ワーク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CC7CAA7-1835-DE09-BE94-0DFDEA908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2102" y="1825624"/>
            <a:ext cx="6545074" cy="435133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kumimoji="1" lang="ja-JP" altLang="en-US" sz="3600" b="1" dirty="0"/>
              <a:t>らせん</a:t>
            </a:r>
            <a:r>
              <a:rPr lang="ja-JP" altLang="en-US" sz="3600" b="1" dirty="0"/>
              <a:t>感覚</a:t>
            </a:r>
            <a:endParaRPr lang="en-US" altLang="ja-JP" sz="3600" b="1" dirty="0"/>
          </a:p>
          <a:p>
            <a:pPr>
              <a:lnSpc>
                <a:spcPct val="120000"/>
              </a:lnSpc>
            </a:pPr>
            <a:r>
              <a:rPr lang="ja-JP" altLang="en-US" sz="3600" b="1" dirty="0"/>
              <a:t>らせん凝縮（中級）</a:t>
            </a:r>
            <a:endParaRPr lang="en-US" altLang="ja-JP" sz="3600" b="1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009438B-FE26-B582-329B-0ACB2C79EA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6"/>
          <a:stretch/>
        </p:blipFill>
        <p:spPr>
          <a:xfrm>
            <a:off x="766618" y="1341423"/>
            <a:ext cx="4893047" cy="5319741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FB3EC925-6BC4-93A6-298E-790DC91BE257}"/>
              </a:ext>
            </a:extLst>
          </p:cNvPr>
          <p:cNvSpPr/>
          <p:nvPr/>
        </p:nvSpPr>
        <p:spPr>
          <a:xfrm>
            <a:off x="3281300" y="5027050"/>
            <a:ext cx="979054" cy="979054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85102CC4-480A-E23B-E4FC-467D92682851}"/>
              </a:ext>
            </a:extLst>
          </p:cNvPr>
          <p:cNvSpPr/>
          <p:nvPr/>
        </p:nvSpPr>
        <p:spPr>
          <a:xfrm>
            <a:off x="979055" y="3196872"/>
            <a:ext cx="979054" cy="979054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3BD168F0-99F4-8B29-0ECC-AAE3BBC20B34}"/>
              </a:ext>
            </a:extLst>
          </p:cNvPr>
          <p:cNvSpPr/>
          <p:nvPr/>
        </p:nvSpPr>
        <p:spPr>
          <a:xfrm>
            <a:off x="4483144" y="3199180"/>
            <a:ext cx="979054" cy="979054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CA4AB83B-D3E0-A527-7AAA-974C06C6A2C9}"/>
              </a:ext>
            </a:extLst>
          </p:cNvPr>
          <p:cNvSpPr/>
          <p:nvPr/>
        </p:nvSpPr>
        <p:spPr>
          <a:xfrm>
            <a:off x="1235446" y="4327237"/>
            <a:ext cx="979054" cy="979054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DA12EBDF-0FAC-46BD-9E61-3FC0EE30241C}"/>
              </a:ext>
            </a:extLst>
          </p:cNvPr>
          <p:cNvSpPr/>
          <p:nvPr/>
        </p:nvSpPr>
        <p:spPr>
          <a:xfrm>
            <a:off x="2107645" y="2916613"/>
            <a:ext cx="979054" cy="979054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37746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342D5CB-9866-8C46-6512-3A81BD94B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3</a:t>
            </a:r>
            <a:r>
              <a:rPr kumimoji="1" lang="ja-JP" altLang="en-US" dirty="0"/>
              <a:t>：インナー動かし系ワーク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CC7CAA7-1835-DE09-BE94-0DFDEA908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9892" y="1825625"/>
            <a:ext cx="5183908" cy="435133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kumimoji="1" lang="en-US" altLang="ja-JP" sz="3600" b="1" dirty="0"/>
              <a:t>AIKIX</a:t>
            </a:r>
            <a:r>
              <a:rPr kumimoji="1" lang="ja-JP" altLang="en-US" sz="3600" b="1" dirty="0"/>
              <a:t>立ち上がり</a:t>
            </a:r>
            <a:endParaRPr kumimoji="1" lang="en-US" altLang="ja-JP" sz="3600" b="1" dirty="0"/>
          </a:p>
          <a:p>
            <a:pPr>
              <a:lnSpc>
                <a:spcPct val="120000"/>
              </a:lnSpc>
            </a:pPr>
            <a:r>
              <a:rPr lang="en-US" altLang="ja-JP" sz="3600" b="1" dirty="0"/>
              <a:t>AIKIX</a:t>
            </a:r>
            <a:r>
              <a:rPr lang="ja-JP" altLang="en-US" sz="3600" b="1" dirty="0"/>
              <a:t>座り込み</a:t>
            </a:r>
            <a:endParaRPr kumimoji="1" lang="ja-JP" altLang="en-US" sz="3600" b="1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009438B-FE26-B582-329B-0ACB2C79EA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6"/>
          <a:stretch/>
        </p:blipFill>
        <p:spPr>
          <a:xfrm>
            <a:off x="766618" y="1341423"/>
            <a:ext cx="4893047" cy="5319741"/>
          </a:xfrm>
          <a:prstGeom prst="rect">
            <a:avLst/>
          </a:prstGeom>
        </p:spPr>
      </p:pic>
      <p:sp>
        <p:nvSpPr>
          <p:cNvPr id="7" name="楕円 6">
            <a:extLst>
              <a:ext uri="{FF2B5EF4-FFF2-40B4-BE49-F238E27FC236}">
                <a16:creationId xmlns:a16="http://schemas.microsoft.com/office/drawing/2014/main" id="{85102CC4-480A-E23B-E4FC-467D92682851}"/>
              </a:ext>
            </a:extLst>
          </p:cNvPr>
          <p:cNvSpPr/>
          <p:nvPr/>
        </p:nvSpPr>
        <p:spPr>
          <a:xfrm>
            <a:off x="4147128" y="4319970"/>
            <a:ext cx="979054" cy="979054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3BD168F0-99F4-8B29-0ECC-AAE3BBC20B34}"/>
              </a:ext>
            </a:extLst>
          </p:cNvPr>
          <p:cNvSpPr/>
          <p:nvPr/>
        </p:nvSpPr>
        <p:spPr>
          <a:xfrm>
            <a:off x="4483144" y="3199180"/>
            <a:ext cx="979054" cy="979054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CA4AB83B-D3E0-A527-7AAA-974C06C6A2C9}"/>
              </a:ext>
            </a:extLst>
          </p:cNvPr>
          <p:cNvSpPr/>
          <p:nvPr/>
        </p:nvSpPr>
        <p:spPr>
          <a:xfrm>
            <a:off x="2723614" y="4086318"/>
            <a:ext cx="979054" cy="979054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71816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99090FC-1638-ED1F-0821-BC6CC3823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３：インナー動かし系ワーク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88CC4F0-EE6E-38DE-08CF-15C3972D78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6"/>
          <a:stretch/>
        </p:blipFill>
        <p:spPr>
          <a:xfrm>
            <a:off x="766618" y="1341423"/>
            <a:ext cx="4893047" cy="5319741"/>
          </a:xfrm>
          <a:prstGeom prst="rect">
            <a:avLst/>
          </a:prstGeom>
        </p:spPr>
      </p:pic>
      <p:sp>
        <p:nvSpPr>
          <p:cNvPr id="5" name="楕円 4">
            <a:extLst>
              <a:ext uri="{FF2B5EF4-FFF2-40B4-BE49-F238E27FC236}">
                <a16:creationId xmlns:a16="http://schemas.microsoft.com/office/drawing/2014/main" id="{9DAF5F7F-CDC0-4751-0A70-5F3CE317E83D}"/>
              </a:ext>
            </a:extLst>
          </p:cNvPr>
          <p:cNvSpPr/>
          <p:nvPr/>
        </p:nvSpPr>
        <p:spPr>
          <a:xfrm>
            <a:off x="977941" y="3196872"/>
            <a:ext cx="979054" cy="979054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4B2571EF-B1FC-5B9B-80DB-891159C2AB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2102" y="1825624"/>
            <a:ext cx="6545074" cy="435133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kumimoji="1" lang="en-US" altLang="ja-JP" sz="3600" b="1" dirty="0"/>
              <a:t>AIKIX</a:t>
            </a:r>
            <a:r>
              <a:rPr kumimoji="1" lang="ja-JP" altLang="en-US" sz="3600" b="1" dirty="0"/>
              <a:t>歩き出し</a:t>
            </a:r>
            <a:endParaRPr kumimoji="1" lang="en-US" altLang="ja-JP" sz="3600" b="1" dirty="0"/>
          </a:p>
          <a:p>
            <a:pPr>
              <a:lnSpc>
                <a:spcPct val="120000"/>
              </a:lnSpc>
            </a:pPr>
            <a:r>
              <a:rPr lang="ja-JP" altLang="en-US" sz="3600" b="1" dirty="0"/>
              <a:t>無反動チョップ</a:t>
            </a:r>
            <a:endParaRPr lang="en-US" altLang="ja-JP" sz="3600" b="1" dirty="0"/>
          </a:p>
          <a:p>
            <a:pPr>
              <a:lnSpc>
                <a:spcPct val="120000"/>
              </a:lnSpc>
            </a:pPr>
            <a:r>
              <a:rPr kumimoji="1" lang="ja-JP" altLang="en-US" sz="3600" b="1" dirty="0"/>
              <a:t>手の甲タッチゲーム（中級）</a:t>
            </a:r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C92DE1AD-459C-6B7C-687D-CA093E1D3B43}"/>
              </a:ext>
            </a:extLst>
          </p:cNvPr>
          <p:cNvSpPr/>
          <p:nvPr/>
        </p:nvSpPr>
        <p:spPr>
          <a:xfrm>
            <a:off x="2100159" y="2939473"/>
            <a:ext cx="979054" cy="979054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57244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40D4B5C-0707-2BA2-1D08-65B792784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３：インナー動かしワーク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3E31F7B-8EFC-18AB-2477-58AA4FEEEA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6"/>
          <a:stretch/>
        </p:blipFill>
        <p:spPr>
          <a:xfrm>
            <a:off x="766618" y="1341423"/>
            <a:ext cx="4893047" cy="5319741"/>
          </a:xfrm>
          <a:prstGeom prst="rect">
            <a:avLst/>
          </a:prstGeom>
        </p:spPr>
      </p:pic>
      <p:sp>
        <p:nvSpPr>
          <p:cNvPr id="5" name="楕円 4">
            <a:extLst>
              <a:ext uri="{FF2B5EF4-FFF2-40B4-BE49-F238E27FC236}">
                <a16:creationId xmlns:a16="http://schemas.microsoft.com/office/drawing/2014/main" id="{A760A894-F1AE-9F40-ACBF-FF36E0237976}"/>
              </a:ext>
            </a:extLst>
          </p:cNvPr>
          <p:cNvSpPr/>
          <p:nvPr/>
        </p:nvSpPr>
        <p:spPr>
          <a:xfrm>
            <a:off x="1504414" y="2054318"/>
            <a:ext cx="979054" cy="979054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E4DD0E5A-7F48-7499-21F5-6D781DF30D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9891" y="1825625"/>
            <a:ext cx="5551053" cy="435133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kumimoji="1" lang="ja-JP" altLang="en-US" sz="3600" b="1" dirty="0"/>
              <a:t>上半身メソッド（中級）</a:t>
            </a:r>
            <a:endParaRPr kumimoji="1" lang="en-US" altLang="ja-JP" sz="3600" b="1" dirty="0"/>
          </a:p>
          <a:p>
            <a:pPr>
              <a:lnSpc>
                <a:spcPct val="120000"/>
              </a:lnSpc>
            </a:pPr>
            <a:r>
              <a:rPr lang="ja-JP" altLang="en-US" sz="3600" b="1" dirty="0"/>
              <a:t>下半身メソッド（中級）</a:t>
            </a:r>
            <a:endParaRPr lang="en-US" altLang="ja-JP" sz="3600" b="1" dirty="0"/>
          </a:p>
          <a:p>
            <a:pPr>
              <a:lnSpc>
                <a:spcPct val="120000"/>
              </a:lnSpc>
            </a:pPr>
            <a:r>
              <a:rPr kumimoji="1" lang="ja-JP" altLang="en-US" sz="3600" b="1" dirty="0"/>
              <a:t>ハラ押し合い（中級）</a:t>
            </a:r>
          </a:p>
        </p:txBody>
      </p:sp>
    </p:spTree>
    <p:extLst>
      <p:ext uri="{BB962C8B-B14F-4D97-AF65-F5344CB8AC3E}">
        <p14:creationId xmlns:p14="http://schemas.microsoft.com/office/powerpoint/2010/main" val="3864526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BF72731C-6950-FF55-EF1E-A6A3B987E5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76"/>
          <a:stretch/>
        </p:blipFill>
        <p:spPr>
          <a:xfrm>
            <a:off x="7093742" y="1700276"/>
            <a:ext cx="4865212" cy="339190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D846E1C6-BBC5-1E7D-6979-5F6A44B9B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AIKIX</a:t>
            </a:r>
            <a:r>
              <a:rPr kumimoji="1" lang="ja-JP" altLang="en-US" dirty="0"/>
              <a:t>（アイキクス）誕生の経緯</a:t>
            </a:r>
          </a:p>
        </p:txBody>
      </p:sp>
      <p:pic>
        <p:nvPicPr>
          <p:cNvPr id="9" name="図 8" descr="草の上に座っている男性&#10;&#10;中程度の精度で自動的に生成された説明">
            <a:extLst>
              <a:ext uri="{FF2B5EF4-FFF2-40B4-BE49-F238E27FC236}">
                <a16:creationId xmlns:a16="http://schemas.microsoft.com/office/drawing/2014/main" id="{89DA07DB-6A3A-7CF5-2827-3DD86583AF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5" t="7341" r="11569" b="9930"/>
          <a:stretch/>
        </p:blipFill>
        <p:spPr>
          <a:xfrm>
            <a:off x="478245" y="1690688"/>
            <a:ext cx="3518043" cy="3523127"/>
          </a:xfrm>
          <a:prstGeom prst="ellipse">
            <a:avLst/>
          </a:prstGeom>
        </p:spPr>
      </p:pic>
      <p:sp>
        <p:nvSpPr>
          <p:cNvPr id="10" name="二等辺三角形 9">
            <a:extLst>
              <a:ext uri="{FF2B5EF4-FFF2-40B4-BE49-F238E27FC236}">
                <a16:creationId xmlns:a16="http://schemas.microsoft.com/office/drawing/2014/main" id="{25ED645D-0A74-E037-60E6-805FA17D0FCB}"/>
              </a:ext>
            </a:extLst>
          </p:cNvPr>
          <p:cNvSpPr/>
          <p:nvPr/>
        </p:nvSpPr>
        <p:spPr>
          <a:xfrm rot="5400000">
            <a:off x="4723255" y="3147440"/>
            <a:ext cx="2547991" cy="472612"/>
          </a:xfrm>
          <a:prstGeom prst="triangl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8813C5C-0FFE-FFF4-8C09-55FE9D26BDBD}"/>
              </a:ext>
            </a:extLst>
          </p:cNvPr>
          <p:cNvSpPr txBox="1"/>
          <p:nvPr/>
        </p:nvSpPr>
        <p:spPr>
          <a:xfrm>
            <a:off x="838200" y="5323321"/>
            <a:ext cx="305724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武道、修行、怖い</a:t>
            </a:r>
            <a:endParaRPr kumimoji="1" lang="en-US" altLang="ja-JP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ja-JP" alt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痛い、あぶない、</a:t>
            </a:r>
            <a:endParaRPr lang="en-US" altLang="ja-JP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kumimoji="1" lang="ja-JP" alt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古臭い、汗臭い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1ACFBFB-29D5-F33D-5DEF-85B79686C370}"/>
              </a:ext>
            </a:extLst>
          </p:cNvPr>
          <p:cNvSpPr txBox="1"/>
          <p:nvPr/>
        </p:nvSpPr>
        <p:spPr>
          <a:xfrm>
            <a:off x="7635447" y="5323320"/>
            <a:ext cx="413446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>
                <a:solidFill>
                  <a:schemeClr val="accent6"/>
                </a:solidFill>
              </a:rPr>
              <a:t>たのしい、安全、</a:t>
            </a:r>
            <a:endParaRPr kumimoji="1" lang="en-US" altLang="ja-JP" sz="2800" b="1" dirty="0">
              <a:solidFill>
                <a:schemeClr val="accent6"/>
              </a:solidFill>
            </a:endParaRPr>
          </a:p>
          <a:p>
            <a:r>
              <a:rPr lang="ja-JP" altLang="en-US" sz="2800" b="1" dirty="0">
                <a:solidFill>
                  <a:schemeClr val="accent6"/>
                </a:solidFill>
              </a:rPr>
              <a:t>あそぶ、エクササイズ、</a:t>
            </a:r>
            <a:endParaRPr lang="en-US" altLang="ja-JP" sz="2800" b="1" dirty="0">
              <a:solidFill>
                <a:schemeClr val="accent6"/>
              </a:solidFill>
            </a:endParaRPr>
          </a:p>
          <a:p>
            <a:r>
              <a:rPr kumimoji="1" lang="ja-JP" altLang="en-US" sz="2800" b="1" dirty="0">
                <a:solidFill>
                  <a:schemeClr val="accent6"/>
                </a:solidFill>
              </a:rPr>
              <a:t>オシャレ、クール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AEDC5CC-1989-5163-DA4E-BEBBC06E1ECB}"/>
              </a:ext>
            </a:extLst>
          </p:cNvPr>
          <p:cNvSpPr txBox="1"/>
          <p:nvPr/>
        </p:nvSpPr>
        <p:spPr>
          <a:xfrm>
            <a:off x="4367512" y="4676686"/>
            <a:ext cx="27637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b="1" dirty="0">
                <a:solidFill>
                  <a:schemeClr val="tx2"/>
                </a:solidFill>
              </a:rPr>
              <a:t>現代風にアレンジ</a:t>
            </a:r>
            <a:endParaRPr kumimoji="1" lang="en-US" altLang="ja-JP" sz="2400" b="1" dirty="0">
              <a:solidFill>
                <a:schemeClr val="tx2"/>
              </a:solidFill>
            </a:endParaRPr>
          </a:p>
          <a:p>
            <a:pPr algn="ctr"/>
            <a:r>
              <a:rPr lang="ja-JP" altLang="en-US" sz="2400" b="1" dirty="0">
                <a:solidFill>
                  <a:schemeClr val="tx2"/>
                </a:solidFill>
              </a:rPr>
              <a:t>リノベーション</a:t>
            </a:r>
            <a:endParaRPr kumimoji="1" lang="ja-JP" altLang="en-US" sz="2400" b="1" dirty="0">
              <a:solidFill>
                <a:schemeClr val="tx2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7AFEC54-5559-4C0B-03BB-0E3744E9FA84}"/>
              </a:ext>
            </a:extLst>
          </p:cNvPr>
          <p:cNvSpPr txBox="1"/>
          <p:nvPr/>
        </p:nvSpPr>
        <p:spPr>
          <a:xfrm>
            <a:off x="2927689" y="2475801"/>
            <a:ext cx="1740024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solidFill>
                  <a:schemeClr val="bg1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合気道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DCD009A-9309-9DAD-9816-943C68ED6486}"/>
              </a:ext>
            </a:extLst>
          </p:cNvPr>
          <p:cNvSpPr txBox="1"/>
          <p:nvPr/>
        </p:nvSpPr>
        <p:spPr>
          <a:xfrm>
            <a:off x="9477498" y="4215325"/>
            <a:ext cx="2676983" cy="110799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6600" dirty="0">
                <a:solidFill>
                  <a:schemeClr val="bg1"/>
                </a:solidFill>
                <a:latin typeface="+mj-lt"/>
              </a:rPr>
              <a:t>AIKIX</a:t>
            </a:r>
            <a:endParaRPr kumimoji="1" lang="ja-JP" altLang="en-US" sz="6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178281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342D5CB-9866-8C46-6512-3A81BD94B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3</a:t>
            </a:r>
            <a:r>
              <a:rPr kumimoji="1" lang="ja-JP" altLang="en-US" dirty="0"/>
              <a:t>：インナー動かし系ワーク（日常編）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CC7CAA7-1835-DE09-BE94-0DFDEA9082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6600" b="1" dirty="0"/>
              <a:t>モノを持つ</a:t>
            </a:r>
          </a:p>
          <a:p>
            <a:pPr>
              <a:lnSpc>
                <a:spcPct val="150000"/>
              </a:lnSpc>
            </a:pPr>
            <a:r>
              <a:rPr kumimoji="1" lang="ja-JP" altLang="en-US" sz="6600" b="1" dirty="0"/>
              <a:t>飲み物を飲む</a:t>
            </a:r>
          </a:p>
          <a:p>
            <a:pPr>
              <a:lnSpc>
                <a:spcPct val="150000"/>
              </a:lnSpc>
            </a:pPr>
            <a:r>
              <a:rPr kumimoji="1" lang="ja-JP" altLang="en-US" sz="6600" b="1" dirty="0"/>
              <a:t>歯を磨く、皿を洗う</a:t>
            </a:r>
            <a:endParaRPr kumimoji="1" lang="en-US" altLang="ja-JP" sz="6600" b="1" dirty="0"/>
          </a:p>
          <a:p>
            <a:pPr marL="0" indent="0">
              <a:lnSpc>
                <a:spcPct val="150000"/>
              </a:lnSpc>
              <a:buNone/>
            </a:pPr>
            <a:r>
              <a:rPr kumimoji="1" lang="en-US" altLang="ja-JP" sz="6600" b="1" dirty="0">
                <a:solidFill>
                  <a:schemeClr val="accent6"/>
                </a:solidFill>
              </a:rPr>
              <a:t>※</a:t>
            </a:r>
            <a:r>
              <a:rPr kumimoji="1" lang="ja-JP" altLang="en-US" sz="6600" b="1" dirty="0">
                <a:solidFill>
                  <a:schemeClr val="accent6"/>
                </a:solidFill>
              </a:rPr>
              <a:t>これまでの感覚を総動員して</a:t>
            </a:r>
          </a:p>
        </p:txBody>
      </p:sp>
    </p:spTree>
    <p:extLst>
      <p:ext uri="{BB962C8B-B14F-4D97-AF65-F5344CB8AC3E}">
        <p14:creationId xmlns:p14="http://schemas.microsoft.com/office/powerpoint/2010/main" val="28469796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342D5CB-9866-8C46-6512-3A81BD94B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４</a:t>
            </a:r>
            <a:r>
              <a:rPr kumimoji="1" lang="ja-JP" altLang="en-US" dirty="0"/>
              <a:t>：押されても動かない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CC7CAA7-1835-DE09-BE94-0DFDEA9082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6600" b="1" dirty="0"/>
              <a:t>AIKI</a:t>
            </a:r>
            <a:r>
              <a:rPr kumimoji="1" lang="ja-JP" altLang="en-US" sz="6600" b="1" dirty="0"/>
              <a:t>座り（初級）</a:t>
            </a:r>
            <a:endParaRPr kumimoji="1" lang="en-US" altLang="ja-JP" sz="6600" b="1" dirty="0"/>
          </a:p>
          <a:p>
            <a:pPr>
              <a:lnSpc>
                <a:spcPct val="150000"/>
              </a:lnSpc>
            </a:pPr>
            <a:r>
              <a:rPr lang="en-US" altLang="ja-JP" sz="6600" b="1" dirty="0"/>
              <a:t>AIKI</a:t>
            </a:r>
            <a:r>
              <a:rPr lang="ja-JP" altLang="en-US" sz="6600" b="1" dirty="0"/>
              <a:t>立ち（中級）</a:t>
            </a:r>
            <a:endParaRPr lang="en-US" altLang="ja-JP" sz="6600" b="1" dirty="0"/>
          </a:p>
          <a:p>
            <a:pPr>
              <a:lnSpc>
                <a:spcPct val="150000"/>
              </a:lnSpc>
            </a:pPr>
            <a:r>
              <a:rPr kumimoji="1" lang="en-US" altLang="ja-JP" sz="6600" b="1" dirty="0"/>
              <a:t>AIKIX</a:t>
            </a:r>
            <a:r>
              <a:rPr kumimoji="1" lang="ja-JP" altLang="en-US" sz="6600" b="1" dirty="0"/>
              <a:t>立ち（上級・胸骨調整）</a:t>
            </a:r>
          </a:p>
        </p:txBody>
      </p:sp>
    </p:spTree>
    <p:extLst>
      <p:ext uri="{BB962C8B-B14F-4D97-AF65-F5344CB8AC3E}">
        <p14:creationId xmlns:p14="http://schemas.microsoft.com/office/powerpoint/2010/main" val="31198123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E96331A-2BF8-9AE8-BED3-8165F20BA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4</a:t>
            </a:r>
            <a:r>
              <a:rPr kumimoji="1" lang="ja-JP" altLang="en-US" dirty="0"/>
              <a:t>：押されても動かない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A8A21A9-157B-C326-984A-7131E61AED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ja-JP" altLang="en-US" sz="4800" b="1" dirty="0"/>
              <a:t>前後、上下、ねじれ、開閉、左右</a:t>
            </a:r>
            <a:endParaRPr kumimoji="1" lang="ja-JP" altLang="en-US" sz="4800" b="1" dirty="0"/>
          </a:p>
          <a:p>
            <a:r>
              <a:rPr kumimoji="1" lang="ja-JP" altLang="en-US" sz="4800" b="1" dirty="0"/>
              <a:t>骨盤・肩・胸・背中</a:t>
            </a:r>
            <a:endParaRPr kumimoji="1" lang="en-US" altLang="ja-JP" sz="4800" b="1" dirty="0"/>
          </a:p>
          <a:p>
            <a:r>
              <a:rPr kumimoji="1" lang="ja-JP" altLang="en-US" sz="4800" b="1" dirty="0"/>
              <a:t>腕・手首</a:t>
            </a:r>
            <a:endParaRPr kumimoji="1" lang="en-US" altLang="ja-JP" sz="4800" b="1" dirty="0"/>
          </a:p>
          <a:p>
            <a:endParaRPr lang="en-US" altLang="ja-JP" sz="4800" b="1" dirty="0"/>
          </a:p>
          <a:p>
            <a:pPr marL="0" indent="0">
              <a:buNone/>
            </a:pPr>
            <a:r>
              <a:rPr kumimoji="1" lang="ja-JP" altLang="en-US" sz="4800" b="1" dirty="0">
                <a:solidFill>
                  <a:schemeClr val="accent6"/>
                </a:solidFill>
              </a:rPr>
              <a:t>初級ー</a:t>
            </a:r>
            <a:r>
              <a:rPr kumimoji="1" lang="en-US" altLang="ja-JP" sz="4800" b="1" dirty="0">
                <a:solidFill>
                  <a:schemeClr val="accent6"/>
                </a:solidFill>
              </a:rPr>
              <a:t>AIKIX</a:t>
            </a:r>
            <a:r>
              <a:rPr kumimoji="1" lang="ja-JP" altLang="en-US" sz="4800" b="1" dirty="0">
                <a:solidFill>
                  <a:schemeClr val="accent6"/>
                </a:solidFill>
              </a:rPr>
              <a:t>座り（前から）</a:t>
            </a:r>
            <a:endParaRPr kumimoji="1" lang="en-US" altLang="ja-JP" sz="4800" b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kumimoji="1" lang="ja-JP" altLang="en-US" sz="4800" b="1" dirty="0">
                <a:solidFill>
                  <a:schemeClr val="accent6"/>
                </a:solidFill>
              </a:rPr>
              <a:t>中級</a:t>
            </a:r>
            <a:r>
              <a:rPr lang="ja-JP" altLang="en-US" sz="4800" b="1" dirty="0">
                <a:solidFill>
                  <a:schemeClr val="accent6"/>
                </a:solidFill>
              </a:rPr>
              <a:t>ー</a:t>
            </a:r>
            <a:r>
              <a:rPr lang="en-US" altLang="ja-JP" sz="4800" b="1" dirty="0">
                <a:solidFill>
                  <a:schemeClr val="accent6"/>
                </a:solidFill>
              </a:rPr>
              <a:t>AIKIX</a:t>
            </a:r>
            <a:r>
              <a:rPr kumimoji="1" lang="ja-JP" altLang="en-US" sz="4800" b="1" dirty="0">
                <a:solidFill>
                  <a:schemeClr val="accent6"/>
                </a:solidFill>
              </a:rPr>
              <a:t>立ち（左右）</a:t>
            </a:r>
            <a:endParaRPr kumimoji="1" lang="en-US" altLang="ja-JP" sz="4800" b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ja-JP" altLang="en-US" sz="4800" b="1" dirty="0">
                <a:solidFill>
                  <a:schemeClr val="accent6"/>
                </a:solidFill>
              </a:rPr>
              <a:t>上級ー腕、手首（全方向）</a:t>
            </a:r>
            <a:endParaRPr kumimoji="1" lang="ja-JP" altLang="en-US" sz="48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4605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E96331A-2BF8-9AE8-BED3-8165F20BA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５：他人を動かす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A8A21A9-157B-C326-984A-7131E61AED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sz="4800" b="1" dirty="0"/>
              <a:t>横押し・横引き</a:t>
            </a:r>
            <a:endParaRPr kumimoji="1" lang="en-US" altLang="ja-JP" sz="4800" b="1" dirty="0"/>
          </a:p>
          <a:p>
            <a:r>
              <a:rPr lang="ja-JP" altLang="en-US" sz="4800" b="1" dirty="0"/>
              <a:t>腕ダラン皮膚ズラし</a:t>
            </a:r>
            <a:endParaRPr lang="en-US" altLang="ja-JP" sz="4800" b="1" dirty="0"/>
          </a:p>
          <a:p>
            <a:r>
              <a:rPr kumimoji="1" lang="en-US" altLang="ja-JP" sz="4800" b="1" dirty="0"/>
              <a:t>4</a:t>
            </a:r>
            <a:r>
              <a:rPr kumimoji="1" lang="ja-JP" altLang="en-US" sz="4800" b="1" dirty="0"/>
              <a:t>点押し　ムスビ</a:t>
            </a:r>
            <a:r>
              <a:rPr kumimoji="1" lang="en-US" altLang="ja-JP" sz="4800" b="1" dirty="0"/>
              <a:t>ver.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3C59863-6F1E-3FC3-A446-071D4F655337}"/>
              </a:ext>
            </a:extLst>
          </p:cNvPr>
          <p:cNvSpPr txBox="1"/>
          <p:nvPr/>
        </p:nvSpPr>
        <p:spPr>
          <a:xfrm>
            <a:off x="899160" y="4607303"/>
            <a:ext cx="102338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accent6"/>
                </a:solidFill>
              </a:rPr>
              <a:t>皮膚と筋膜への関わり方をつかむ</a:t>
            </a:r>
            <a:endParaRPr kumimoji="1" lang="en-US" altLang="ja-JP" sz="3200" b="1" dirty="0">
              <a:solidFill>
                <a:schemeClr val="accent6"/>
              </a:solidFill>
            </a:endParaRPr>
          </a:p>
          <a:p>
            <a:r>
              <a:rPr lang="en-US" altLang="ja-JP" sz="3200" b="1" dirty="0">
                <a:solidFill>
                  <a:schemeClr val="accent6"/>
                </a:solidFill>
              </a:rPr>
              <a:t>AIKIX</a:t>
            </a:r>
            <a:r>
              <a:rPr lang="ja-JP" altLang="en-US" sz="3200" b="1" dirty="0">
                <a:solidFill>
                  <a:schemeClr val="accent6"/>
                </a:solidFill>
              </a:rPr>
              <a:t>ムーブメントが基本</a:t>
            </a:r>
            <a:endParaRPr lang="en-US" altLang="ja-JP" sz="3200" b="1" dirty="0">
              <a:solidFill>
                <a:schemeClr val="accent6"/>
              </a:solidFill>
            </a:endParaRPr>
          </a:p>
          <a:p>
            <a:r>
              <a:rPr kumimoji="1" lang="ja-JP" altLang="en-US" sz="3200" b="1" dirty="0">
                <a:solidFill>
                  <a:schemeClr val="accent6"/>
                </a:solidFill>
              </a:rPr>
              <a:t>陽のムスビ</a:t>
            </a:r>
            <a:r>
              <a:rPr lang="ja-JP" altLang="en-US" sz="3200" b="1" dirty="0">
                <a:solidFill>
                  <a:schemeClr val="accent6"/>
                </a:solidFill>
              </a:rPr>
              <a:t>（</a:t>
            </a:r>
            <a:r>
              <a:rPr kumimoji="1" lang="ja-JP" altLang="en-US" sz="3200" b="1" dirty="0">
                <a:solidFill>
                  <a:schemeClr val="accent6"/>
                </a:solidFill>
              </a:rPr>
              <a:t>初級）と陰のムスビ（中級</a:t>
            </a:r>
            <a:r>
              <a:rPr kumimoji="1" lang="en-US" altLang="ja-JP" sz="3200" b="1" dirty="0">
                <a:solidFill>
                  <a:schemeClr val="accent6"/>
                </a:solidFill>
              </a:rPr>
              <a:t>or</a:t>
            </a:r>
            <a:r>
              <a:rPr kumimoji="1" lang="ja-JP" altLang="en-US" sz="3200" b="1" dirty="0">
                <a:solidFill>
                  <a:schemeClr val="accent6"/>
                </a:solidFill>
              </a:rPr>
              <a:t>上級）</a:t>
            </a:r>
          </a:p>
        </p:txBody>
      </p:sp>
    </p:spTree>
    <p:extLst>
      <p:ext uri="{BB962C8B-B14F-4D97-AF65-F5344CB8AC3E}">
        <p14:creationId xmlns:p14="http://schemas.microsoft.com/office/powerpoint/2010/main" val="24703471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193BE97-05A1-87AC-2F3A-A1A1EDFF7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６：</a:t>
            </a:r>
            <a:r>
              <a:rPr lang="ja-JP" altLang="en-US" dirty="0"/>
              <a:t>身体対話</a:t>
            </a:r>
            <a:r>
              <a:rPr kumimoji="1" lang="ja-JP" altLang="en-US" dirty="0"/>
              <a:t>ワーク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19B5719-ACC1-A824-0CDB-FADC04117A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4400" b="1" dirty="0"/>
              <a:t>6-1</a:t>
            </a:r>
            <a:r>
              <a:rPr kumimoji="1" lang="ja-JP" altLang="en-US" sz="4400" b="1" dirty="0"/>
              <a:t>　手のひら離さないワーク</a:t>
            </a:r>
          </a:p>
          <a:p>
            <a:pPr marL="0" indent="0">
              <a:buNone/>
            </a:pPr>
            <a:r>
              <a:rPr lang="en-US" altLang="ja-JP" sz="4400" b="1" dirty="0"/>
              <a:t>6-2</a:t>
            </a:r>
            <a:r>
              <a:rPr kumimoji="1" lang="ja-JP" altLang="en-US" sz="4400" b="1" dirty="0"/>
              <a:t>　手首持ったままワーク</a:t>
            </a:r>
          </a:p>
          <a:p>
            <a:pPr marL="0" indent="0">
              <a:buNone/>
            </a:pPr>
            <a:r>
              <a:rPr lang="en-US" altLang="ja-JP" sz="4400" b="1" dirty="0"/>
              <a:t>6-3</a:t>
            </a:r>
            <a:r>
              <a:rPr kumimoji="1" lang="ja-JP" altLang="en-US" sz="4400" b="1" dirty="0"/>
              <a:t>　</a:t>
            </a:r>
            <a:r>
              <a:rPr lang="ja-JP" altLang="en-US" sz="4400" b="1" dirty="0"/>
              <a:t>手の平くっつくワーク</a:t>
            </a:r>
            <a:endParaRPr kumimoji="1" lang="en-US" altLang="ja-JP" sz="4400" b="1" dirty="0"/>
          </a:p>
          <a:p>
            <a:pPr marL="0" indent="0">
              <a:buNone/>
            </a:pPr>
            <a:r>
              <a:rPr lang="en-US" altLang="ja-JP" sz="4400" b="1" dirty="0"/>
              <a:t>6-4</a:t>
            </a:r>
            <a:r>
              <a:rPr kumimoji="1" lang="ja-JP" altLang="en-US" sz="4400" b="1" dirty="0"/>
              <a:t>　</a:t>
            </a:r>
            <a:r>
              <a:rPr lang="en-US" altLang="ja-JP" sz="4400" b="1" dirty="0"/>
              <a:t>AIKIX</a:t>
            </a:r>
            <a:r>
              <a:rPr lang="ja-JP" altLang="en-US" sz="4400" b="1" dirty="0"/>
              <a:t>ダンス</a:t>
            </a:r>
            <a:endParaRPr kumimoji="1" lang="en-US" altLang="ja-JP" sz="4400" b="1" dirty="0"/>
          </a:p>
          <a:p>
            <a:pPr marL="0" indent="0">
              <a:buNone/>
            </a:pPr>
            <a:r>
              <a:rPr lang="en-US" altLang="ja-JP" sz="4400" b="1" dirty="0"/>
              <a:t>6-5</a:t>
            </a:r>
            <a:r>
              <a:rPr lang="ja-JP" altLang="en-US" sz="4400" b="1" dirty="0"/>
              <a:t>　合気道ワーク</a:t>
            </a:r>
            <a:endParaRPr lang="en-US" altLang="ja-JP" sz="4400" b="1" dirty="0"/>
          </a:p>
          <a:p>
            <a:pPr marL="0" indent="0">
              <a:buNone/>
            </a:pPr>
            <a:r>
              <a:rPr lang="en-US" altLang="ja-JP" sz="4400" b="1" dirty="0"/>
              <a:t>6-6</a:t>
            </a:r>
            <a:r>
              <a:rPr kumimoji="1" lang="ja-JP" altLang="en-US" sz="4400" b="1" dirty="0"/>
              <a:t>　</a:t>
            </a:r>
            <a:r>
              <a:rPr lang="ja-JP" altLang="en-US" sz="4400" b="1" dirty="0"/>
              <a:t>遊び</a:t>
            </a:r>
            <a:r>
              <a:rPr kumimoji="1" lang="ja-JP" altLang="en-US" sz="4400" b="1" dirty="0"/>
              <a:t>ワーク</a:t>
            </a:r>
            <a:endParaRPr kumimoji="1" lang="en-US" altLang="ja-JP" sz="4400" b="1" dirty="0"/>
          </a:p>
        </p:txBody>
      </p:sp>
    </p:spTree>
    <p:extLst>
      <p:ext uri="{BB962C8B-B14F-4D97-AF65-F5344CB8AC3E}">
        <p14:creationId xmlns:p14="http://schemas.microsoft.com/office/powerpoint/2010/main" val="31615124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62A6159-E12B-D613-E8C0-BFC067E5A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6-3</a:t>
            </a:r>
            <a:r>
              <a:rPr kumimoji="1" lang="ja-JP" altLang="en-US" dirty="0"/>
              <a:t>　手の平くっつくワーク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DE326AC-DAE3-D8AC-83DB-CAFA29014C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sz="3200" b="1" dirty="0"/>
              <a:t>立ち方（軸・ハリの感覚）</a:t>
            </a:r>
            <a:endParaRPr lang="en-US" altLang="ja-JP" sz="3200" b="1" dirty="0"/>
          </a:p>
          <a:p>
            <a:r>
              <a:rPr kumimoji="1" lang="ja-JP" altLang="en-US" sz="3200" b="1" dirty="0"/>
              <a:t>指と手の平の使い方</a:t>
            </a:r>
            <a:endParaRPr kumimoji="1" lang="en-US" altLang="ja-JP" sz="3200" b="1" dirty="0"/>
          </a:p>
          <a:p>
            <a:r>
              <a:rPr lang="ja-JP" altLang="en-US" sz="3200" b="1" dirty="0"/>
              <a:t>肩の脱力保持</a:t>
            </a:r>
            <a:endParaRPr lang="en-US" altLang="ja-JP" sz="3200" b="1" dirty="0"/>
          </a:p>
          <a:p>
            <a:r>
              <a:rPr lang="ja-JP" altLang="en-US" sz="3200" b="1" dirty="0"/>
              <a:t>接触面の感覚を保つ（同じ圧）</a:t>
            </a:r>
            <a:endParaRPr lang="en-US" altLang="ja-JP" sz="3200" b="1" dirty="0"/>
          </a:p>
          <a:p>
            <a:r>
              <a:rPr lang="ja-JP" altLang="en-US" sz="3200" b="1" dirty="0"/>
              <a:t>皮膚のズラシ</a:t>
            </a:r>
            <a:endParaRPr lang="en-US" altLang="ja-JP" sz="3200" b="1" dirty="0"/>
          </a:p>
          <a:p>
            <a:r>
              <a:rPr lang="ja-JP" altLang="en-US" sz="3200" b="1" dirty="0"/>
              <a:t>ぶつからない</a:t>
            </a:r>
            <a:endParaRPr lang="en-US" altLang="ja-JP" sz="3200" b="1" dirty="0"/>
          </a:p>
          <a:p>
            <a:r>
              <a:rPr lang="ja-JP" altLang="en-US" sz="3200" b="1" dirty="0"/>
              <a:t>相手の行きたいところに誘導する</a:t>
            </a:r>
            <a:endParaRPr lang="en-US" altLang="ja-JP" sz="3200" b="1" dirty="0"/>
          </a:p>
          <a:p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9619406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F89164-4FC1-76FC-2D86-FF9D3735F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8391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6-</a:t>
            </a:r>
            <a:r>
              <a:rPr lang="en-US" altLang="ja-JP" dirty="0"/>
              <a:t>5</a:t>
            </a:r>
            <a:r>
              <a:rPr kumimoji="1" lang="ja-JP" altLang="en-US" dirty="0"/>
              <a:t>　合気道ワーク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16EDC1D-8381-C0C8-ADCF-260A9EC22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96848"/>
          </a:xfrm>
        </p:spPr>
        <p:txBody>
          <a:bodyPr>
            <a:normAutofit lnSpcReduction="10000"/>
          </a:bodyPr>
          <a:lstStyle/>
          <a:p>
            <a:r>
              <a:rPr kumimoji="1" lang="ja-JP" altLang="en-US" sz="4400" b="1" dirty="0"/>
              <a:t>入り身投げ</a:t>
            </a:r>
          </a:p>
          <a:p>
            <a:r>
              <a:rPr kumimoji="1" lang="ja-JP" altLang="en-US" sz="4400" b="1" dirty="0"/>
              <a:t>小手返し</a:t>
            </a:r>
            <a:endParaRPr kumimoji="1" lang="en-US" altLang="ja-JP" sz="4400" b="1" dirty="0"/>
          </a:p>
          <a:p>
            <a:r>
              <a:rPr lang="ja-JP" altLang="en-US" sz="4400" b="1" dirty="0"/>
              <a:t>諸手取り呼吸投げ</a:t>
            </a:r>
            <a:endParaRPr lang="en-US" altLang="ja-JP" sz="4400" b="1" dirty="0"/>
          </a:p>
          <a:p>
            <a:r>
              <a:rPr lang="ja-JP" altLang="en-US" sz="4400" b="1" dirty="0"/>
              <a:t>胸取り崩し</a:t>
            </a:r>
            <a:endParaRPr lang="en-US" altLang="ja-JP" sz="4400" b="1" dirty="0"/>
          </a:p>
          <a:p>
            <a:r>
              <a:rPr lang="ja-JP" altLang="en-US" sz="4400" b="1" dirty="0"/>
              <a:t>パンチ</a:t>
            </a:r>
            <a:r>
              <a:rPr kumimoji="1" lang="ja-JP" altLang="en-US" sz="4400" b="1" dirty="0"/>
              <a:t>を柔らかくかわす</a:t>
            </a:r>
            <a:endParaRPr kumimoji="1" lang="en-US" altLang="ja-JP" sz="4400" b="1" dirty="0"/>
          </a:p>
          <a:p>
            <a:r>
              <a:rPr lang="en-US" altLang="ja-JP" sz="4400" b="1" dirty="0"/>
              <a:t>AIKI</a:t>
            </a:r>
            <a:r>
              <a:rPr lang="ja-JP" altLang="en-US" sz="4400" b="1" dirty="0"/>
              <a:t>パンチ（中級）</a:t>
            </a:r>
            <a:endParaRPr lang="en-US" altLang="ja-JP" sz="4400" b="1" dirty="0"/>
          </a:p>
          <a:p>
            <a:r>
              <a:rPr kumimoji="1" lang="ja-JP" altLang="en-US" sz="4400" b="1" dirty="0"/>
              <a:t>虚の技（中級）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2057118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94D550A-A2E4-5BAF-B3C3-1321FAE12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6-6</a:t>
            </a:r>
            <a:r>
              <a:rPr kumimoji="1" lang="ja-JP" altLang="en-US" dirty="0"/>
              <a:t>　遊びワーク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36298B0-CCA5-060C-EB71-AD7994B94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lnSpcReduction="10000"/>
          </a:bodyPr>
          <a:lstStyle/>
          <a:p>
            <a:r>
              <a:rPr lang="ja-JP" altLang="en-US" sz="3600" b="1" dirty="0"/>
              <a:t>背中合わせ、肩合わせ</a:t>
            </a:r>
            <a:endParaRPr lang="en-US" altLang="ja-JP" sz="3600" b="1" dirty="0"/>
          </a:p>
          <a:p>
            <a:r>
              <a:rPr kumimoji="1" lang="ja-JP" altLang="en-US" sz="3600" b="1" dirty="0"/>
              <a:t>４つばい崩し</a:t>
            </a:r>
            <a:endParaRPr kumimoji="1" lang="en-US" altLang="ja-JP" sz="3600" b="1" dirty="0"/>
          </a:p>
          <a:p>
            <a:r>
              <a:rPr lang="ja-JP" altLang="en-US" sz="3600" b="1" dirty="0"/>
              <a:t>空間系ワーク（中上級）</a:t>
            </a:r>
            <a:endParaRPr kumimoji="1" lang="en-US" altLang="ja-JP" sz="3600" b="1" dirty="0"/>
          </a:p>
          <a:p>
            <a:r>
              <a:rPr lang="ja-JP" altLang="en-US" sz="3600" b="1" dirty="0"/>
              <a:t>催眠系ワーク（上級）</a:t>
            </a:r>
            <a:endParaRPr lang="en-US" altLang="ja-JP" sz="3600" b="1" dirty="0"/>
          </a:p>
          <a:p>
            <a:r>
              <a:rPr kumimoji="1" lang="ja-JP" altLang="en-US" sz="3600" b="1" dirty="0"/>
              <a:t>トラウマ外し（上級）</a:t>
            </a:r>
            <a:endParaRPr kumimoji="1" lang="en-US" altLang="ja-JP" sz="3600" b="1" dirty="0"/>
          </a:p>
          <a:p>
            <a:r>
              <a:rPr kumimoji="1" lang="ja-JP" altLang="en-US" sz="3600" b="1" dirty="0"/>
              <a:t>座り相撲（ゲーム系）</a:t>
            </a:r>
            <a:endParaRPr kumimoji="1" lang="en-US" altLang="ja-JP" sz="3600" b="1" dirty="0"/>
          </a:p>
          <a:p>
            <a:r>
              <a:rPr kumimoji="1" lang="ja-JP" altLang="en-US" sz="3600" b="1" dirty="0"/>
              <a:t>起き上がりワーク（ゲーム系）</a:t>
            </a:r>
            <a:endParaRPr kumimoji="1" lang="en-US" altLang="ja-JP" sz="3600" b="1" dirty="0"/>
          </a:p>
          <a:p>
            <a:r>
              <a:rPr lang="ja-JP" altLang="en-US" sz="3600" b="1" dirty="0"/>
              <a:t>お腹タッチゲーム</a:t>
            </a:r>
            <a:endParaRPr kumimoji="1" lang="en-US" altLang="ja-JP" sz="3600" b="1" dirty="0"/>
          </a:p>
          <a:p>
            <a:endParaRPr kumimoji="1" lang="en-US" altLang="ja-JP" sz="3600" b="1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01003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A76B5C3-043D-E204-63D5-079594AAB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47" y="411636"/>
            <a:ext cx="6084450" cy="1330839"/>
          </a:xfrm>
        </p:spPr>
        <p:txBody>
          <a:bodyPr>
            <a:normAutofit/>
          </a:bodyPr>
          <a:lstStyle/>
          <a:p>
            <a:r>
              <a:rPr kumimoji="1" lang="en-US" altLang="ja-JP" dirty="0">
                <a:solidFill>
                  <a:schemeClr val="tx2"/>
                </a:solidFill>
              </a:rPr>
              <a:t>AIKIX</a:t>
            </a:r>
            <a:r>
              <a:rPr kumimoji="1" lang="ja-JP" altLang="en-US" dirty="0">
                <a:solidFill>
                  <a:schemeClr val="tx2"/>
                </a:solidFill>
              </a:rPr>
              <a:t>のウリ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47DEF24-8288-9923-70AD-8B4DC01EEA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6626" y="2080980"/>
            <a:ext cx="4558747" cy="390858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ja-JP" altLang="en-US" sz="4400" b="1" dirty="0">
                <a:solidFill>
                  <a:schemeClr val="accent6"/>
                </a:solidFill>
              </a:rPr>
              <a:t>筋力</a:t>
            </a:r>
            <a:r>
              <a:rPr kumimoji="1" lang="ja-JP" altLang="en-US" sz="4400" b="1" dirty="0">
                <a:solidFill>
                  <a:schemeClr val="accent6"/>
                </a:solidFill>
              </a:rPr>
              <a:t>不要！</a:t>
            </a:r>
            <a:endParaRPr kumimoji="1" lang="en-US" altLang="ja-JP" sz="4400" b="1" dirty="0">
              <a:solidFill>
                <a:schemeClr val="accent6"/>
              </a:solidFill>
            </a:endParaRPr>
          </a:p>
          <a:p>
            <a:pPr marL="0" indent="0" algn="ctr">
              <a:buNone/>
            </a:pPr>
            <a:r>
              <a:rPr lang="ja-JP" altLang="en-US" sz="4400" b="1" dirty="0">
                <a:solidFill>
                  <a:schemeClr val="accent6"/>
                </a:solidFill>
              </a:rPr>
              <a:t>柔軟性不要！</a:t>
            </a:r>
            <a:endParaRPr lang="en-US" altLang="ja-JP" sz="4400" b="1" dirty="0">
              <a:solidFill>
                <a:schemeClr val="accent6"/>
              </a:solidFill>
            </a:endParaRPr>
          </a:p>
          <a:p>
            <a:pPr marL="0" indent="0" algn="ctr">
              <a:buNone/>
            </a:pPr>
            <a:r>
              <a:rPr kumimoji="1" lang="ja-JP" altLang="en-US" sz="4400" b="1" dirty="0">
                <a:solidFill>
                  <a:schemeClr val="accent6"/>
                </a:solidFill>
              </a:rPr>
              <a:t>運動神経不要！</a:t>
            </a:r>
            <a:endParaRPr kumimoji="1" lang="en-US" altLang="ja-JP" sz="4400" b="1" dirty="0">
              <a:solidFill>
                <a:schemeClr val="accent6"/>
              </a:solidFill>
            </a:endParaRPr>
          </a:p>
          <a:p>
            <a:pPr algn="ctr"/>
            <a:endParaRPr lang="en-US" altLang="ja-JP" sz="2000" dirty="0"/>
          </a:p>
          <a:p>
            <a:pPr marL="0" indent="0" algn="ctr">
              <a:buNone/>
            </a:pPr>
            <a:r>
              <a:rPr lang="ja-JP" altLang="en-US" b="1" dirty="0"/>
              <a:t>ニコニコ笑って楽しめば、気づけば明るく軽やかに。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354581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A2787ED-9DE3-BCB0-91D9-AC2026915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solidFill>
                  <a:schemeClr val="tx2"/>
                </a:solidFill>
              </a:rPr>
              <a:t>AIKIX</a:t>
            </a:r>
            <a:r>
              <a:rPr kumimoji="1" lang="ja-JP" altLang="en-US" b="1" dirty="0">
                <a:solidFill>
                  <a:schemeClr val="tx2"/>
                </a:solidFill>
              </a:rPr>
              <a:t>（アイキクス）全体の強み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3EA5A64-711E-FABE-7571-9391EF736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891345" cy="4351338"/>
          </a:xfrm>
        </p:spPr>
        <p:txBody>
          <a:bodyPr>
            <a:normAutofit/>
          </a:bodyPr>
          <a:lstStyle/>
          <a:p>
            <a:r>
              <a:rPr lang="ja-JP" altLang="en-US" sz="3200" b="1" dirty="0">
                <a:solidFill>
                  <a:schemeClr val="bg2">
                    <a:lumMod val="25000"/>
                  </a:schemeClr>
                </a:solidFill>
              </a:rPr>
              <a:t>どんな服装でもできる</a:t>
            </a:r>
            <a:endParaRPr lang="en-US" altLang="ja-JP" sz="3200" b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ja-JP" altLang="en-US" sz="3200" b="1" dirty="0">
                <a:solidFill>
                  <a:schemeClr val="bg2">
                    <a:lumMod val="25000"/>
                  </a:schemeClr>
                </a:solidFill>
              </a:rPr>
              <a:t>気持ちいい</a:t>
            </a:r>
            <a:endParaRPr lang="en-US" altLang="ja-JP" sz="3200" b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kumimoji="1" lang="ja-JP" altLang="en-US" sz="3200" b="1" dirty="0">
                <a:solidFill>
                  <a:schemeClr val="bg2">
                    <a:lumMod val="25000"/>
                  </a:schemeClr>
                </a:solidFill>
              </a:rPr>
              <a:t>マットやポール、なんの器械も道具も要らない</a:t>
            </a:r>
            <a:endParaRPr kumimoji="1" lang="en-US" altLang="ja-JP" sz="3200" b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ja-JP" altLang="en-US" sz="3200" b="1" dirty="0">
                <a:solidFill>
                  <a:schemeClr val="bg2">
                    <a:lumMod val="25000"/>
                  </a:schemeClr>
                </a:solidFill>
              </a:rPr>
              <a:t>他の治療法、施術、ボディワークと併用できる</a:t>
            </a:r>
            <a:endParaRPr lang="en-US" altLang="ja-JP" sz="3200" b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kumimoji="1" lang="ja-JP" altLang="en-US" sz="3200" b="1" dirty="0">
                <a:solidFill>
                  <a:schemeClr val="bg2">
                    <a:lumMod val="25000"/>
                  </a:schemeClr>
                </a:solidFill>
              </a:rPr>
              <a:t>老若男女が楽しめる</a:t>
            </a:r>
            <a:endParaRPr kumimoji="1" lang="en-US" altLang="ja-JP" sz="3200" b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ja-JP" altLang="en-US" sz="3200" b="1" dirty="0">
                <a:solidFill>
                  <a:schemeClr val="bg2">
                    <a:lumMod val="25000"/>
                  </a:schemeClr>
                </a:solidFill>
              </a:rPr>
              <a:t>難しい理論や解剖学などを知らなくていい</a:t>
            </a:r>
            <a:endParaRPr lang="en-US" altLang="ja-JP" sz="3200" b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kumimoji="1" lang="ja-JP" altLang="en-US" sz="3200" b="1" dirty="0">
                <a:solidFill>
                  <a:schemeClr val="bg2">
                    <a:lumMod val="25000"/>
                  </a:schemeClr>
                </a:solidFill>
              </a:rPr>
              <a:t>メンタルにも効果を発揮する</a:t>
            </a:r>
            <a:endParaRPr kumimoji="1" lang="en-US" altLang="ja-JP" sz="32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4240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A2787ED-9DE3-BCB0-91D9-AC2026915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b="1" dirty="0">
                <a:solidFill>
                  <a:schemeClr val="tx2"/>
                </a:solidFill>
              </a:rPr>
              <a:t>対人</a:t>
            </a:r>
            <a:r>
              <a:rPr kumimoji="1" lang="en-US" altLang="ja-JP" b="1" dirty="0">
                <a:solidFill>
                  <a:schemeClr val="tx2"/>
                </a:solidFill>
              </a:rPr>
              <a:t>AIKIX</a:t>
            </a:r>
            <a:r>
              <a:rPr kumimoji="1" lang="ja-JP" altLang="en-US" b="1" dirty="0">
                <a:solidFill>
                  <a:schemeClr val="tx2"/>
                </a:solidFill>
              </a:rPr>
              <a:t>（アイキクス）の強み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3EA5A64-711E-FABE-7571-9391EF736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891345" cy="4351338"/>
          </a:xfrm>
        </p:spPr>
        <p:txBody>
          <a:bodyPr>
            <a:normAutofit/>
          </a:bodyPr>
          <a:lstStyle/>
          <a:p>
            <a:r>
              <a:rPr kumimoji="1" lang="ja-JP" altLang="en-US" sz="3200" b="1" dirty="0">
                <a:solidFill>
                  <a:schemeClr val="bg2">
                    <a:lumMod val="25000"/>
                  </a:schemeClr>
                </a:solidFill>
              </a:rPr>
              <a:t>とにかく楽しく、気持ちいい</a:t>
            </a:r>
            <a:endParaRPr kumimoji="1" lang="en-US" altLang="ja-JP" sz="3200" b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ja-JP" altLang="en-US" sz="3200" b="1" dirty="0">
                <a:solidFill>
                  <a:schemeClr val="bg2">
                    <a:lumMod val="25000"/>
                  </a:schemeClr>
                </a:solidFill>
              </a:rPr>
              <a:t>なんだか笑えて、元気になる</a:t>
            </a:r>
            <a:endParaRPr lang="en-US" altLang="ja-JP" sz="3200" b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kumimoji="1" lang="ja-JP" altLang="en-US" sz="3200" b="1" dirty="0">
                <a:solidFill>
                  <a:schemeClr val="bg2">
                    <a:lumMod val="25000"/>
                  </a:schemeClr>
                </a:solidFill>
              </a:rPr>
              <a:t>遊び感覚、ゲーム感覚でできる</a:t>
            </a:r>
            <a:endParaRPr kumimoji="1" lang="en-US" altLang="ja-JP" sz="3200" b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kumimoji="1" lang="ja-JP" altLang="en-US" sz="3200" b="1" dirty="0">
                <a:solidFill>
                  <a:schemeClr val="bg2">
                    <a:lumMod val="25000"/>
                  </a:schemeClr>
                </a:solidFill>
              </a:rPr>
              <a:t>コミュニケーションや人間関係が上達する</a:t>
            </a:r>
            <a:endParaRPr kumimoji="1" lang="en-US" altLang="ja-JP" sz="3200" b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ja-JP" altLang="en-US" sz="3200" b="1" dirty="0">
                <a:solidFill>
                  <a:schemeClr val="bg2">
                    <a:lumMod val="25000"/>
                  </a:schemeClr>
                </a:solidFill>
              </a:rPr>
              <a:t>合気道の上達に役立つ</a:t>
            </a:r>
            <a:endParaRPr kumimoji="1" lang="en-US" altLang="ja-JP" sz="32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140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A2787ED-9DE3-BCB0-91D9-AC2026915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b="1" dirty="0">
                <a:solidFill>
                  <a:schemeClr val="tx2"/>
                </a:solidFill>
              </a:rPr>
              <a:t>セルフ</a:t>
            </a:r>
            <a:r>
              <a:rPr kumimoji="1" lang="en-US" altLang="ja-JP" b="1" dirty="0">
                <a:solidFill>
                  <a:schemeClr val="tx2"/>
                </a:solidFill>
              </a:rPr>
              <a:t>AIKIX</a:t>
            </a:r>
            <a:r>
              <a:rPr kumimoji="1" lang="ja-JP" altLang="en-US" b="1" dirty="0">
                <a:solidFill>
                  <a:schemeClr val="tx2"/>
                </a:solidFill>
              </a:rPr>
              <a:t>（アイキクス）の強み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3EA5A64-711E-FABE-7571-9391EF736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891345" cy="4351338"/>
          </a:xfrm>
        </p:spPr>
        <p:txBody>
          <a:bodyPr>
            <a:normAutofit/>
          </a:bodyPr>
          <a:lstStyle/>
          <a:p>
            <a:r>
              <a:rPr lang="ja-JP" altLang="en-US" sz="3200" b="1" dirty="0">
                <a:solidFill>
                  <a:schemeClr val="bg2">
                    <a:lumMod val="25000"/>
                  </a:schemeClr>
                </a:solidFill>
              </a:rPr>
              <a:t>電車でもオフィスでもキッチンでも、どこでもできる！</a:t>
            </a:r>
            <a:endParaRPr lang="en-US" altLang="ja-JP" sz="3200" b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kumimoji="1" lang="ja-JP" altLang="en-US" sz="3200" b="1" dirty="0">
                <a:solidFill>
                  <a:schemeClr val="bg2">
                    <a:lumMod val="25000"/>
                  </a:schemeClr>
                </a:solidFill>
              </a:rPr>
              <a:t>いつでも好きな時に</a:t>
            </a:r>
            <a:r>
              <a:rPr kumimoji="1" lang="en-US" altLang="ja-JP" sz="3200" b="1" dirty="0">
                <a:solidFill>
                  <a:schemeClr val="bg2">
                    <a:lumMod val="25000"/>
                  </a:schemeClr>
                </a:solidFill>
              </a:rPr>
              <a:t>24</a:t>
            </a:r>
            <a:r>
              <a:rPr kumimoji="1" lang="ja-JP" altLang="en-US" sz="3200" b="1" dirty="0">
                <a:solidFill>
                  <a:schemeClr val="bg2">
                    <a:lumMod val="25000"/>
                  </a:schemeClr>
                </a:solidFill>
              </a:rPr>
              <a:t>時間できる！</a:t>
            </a:r>
            <a:endParaRPr kumimoji="1" lang="en-US" altLang="ja-JP" sz="3200" b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ja-JP" altLang="en-US" sz="3200" b="1" dirty="0">
                <a:solidFill>
                  <a:schemeClr val="bg2">
                    <a:lumMod val="25000"/>
                  </a:schemeClr>
                </a:solidFill>
              </a:rPr>
              <a:t>わざわざ時間を取らなくていい</a:t>
            </a:r>
            <a:endParaRPr lang="en-US" altLang="ja-JP" sz="3200" b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kumimoji="1" lang="ja-JP" altLang="en-US" sz="3200" b="1" dirty="0">
                <a:solidFill>
                  <a:schemeClr val="bg2">
                    <a:lumMod val="25000"/>
                  </a:schemeClr>
                </a:solidFill>
              </a:rPr>
              <a:t>ごく小さな動きで、からだが整う。</a:t>
            </a:r>
            <a:endParaRPr kumimoji="1" lang="en-US" altLang="ja-JP" sz="32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95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2DA9CAB-795A-D3E7-4F72-5F7C94426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701" y="80211"/>
            <a:ext cx="4314568" cy="1899912"/>
          </a:xfrm>
        </p:spPr>
        <p:txBody>
          <a:bodyPr>
            <a:normAutofit/>
          </a:bodyPr>
          <a:lstStyle/>
          <a:p>
            <a:r>
              <a:rPr kumimoji="1" lang="en-US" altLang="ja-JP" sz="4000" dirty="0">
                <a:solidFill>
                  <a:schemeClr val="tx2"/>
                </a:solidFill>
              </a:rPr>
              <a:t>AIKIX</a:t>
            </a:r>
            <a:r>
              <a:rPr kumimoji="1" lang="ja-JP" altLang="en-US" sz="4000" dirty="0">
                <a:solidFill>
                  <a:schemeClr val="tx2"/>
                </a:solidFill>
              </a:rPr>
              <a:t>の主な効果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92259F5-542F-585E-F7C7-1302E00B4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260" y="1860897"/>
            <a:ext cx="8688859" cy="3742762"/>
          </a:xfrm>
        </p:spPr>
        <p:txBody>
          <a:bodyPr>
            <a:normAutofit/>
          </a:bodyPr>
          <a:lstStyle/>
          <a:p>
            <a:r>
              <a:rPr lang="ja-JP" altLang="en-US" b="1" dirty="0">
                <a:solidFill>
                  <a:schemeClr val="bg2">
                    <a:lumMod val="25000"/>
                  </a:schemeClr>
                </a:solidFill>
                <a:effectLst/>
              </a:rPr>
              <a:t>肩こり・腰痛などの軽減</a:t>
            </a:r>
          </a:p>
          <a:p>
            <a:r>
              <a:rPr lang="ja-JP" altLang="en-US" b="1" dirty="0">
                <a:solidFill>
                  <a:schemeClr val="bg2">
                    <a:lumMod val="25000"/>
                  </a:schemeClr>
                </a:solidFill>
                <a:effectLst/>
              </a:rPr>
              <a:t>スポーツや音楽、芸術などのパフォーマンスアップ</a:t>
            </a:r>
          </a:p>
          <a:p>
            <a:r>
              <a:rPr lang="ja-JP" altLang="en-US" b="1" dirty="0">
                <a:solidFill>
                  <a:schemeClr val="bg2">
                    <a:lumMod val="25000"/>
                  </a:schemeClr>
                </a:solidFill>
                <a:effectLst/>
              </a:rPr>
              <a:t>整体やリラクゼーションなどの施術レベルアップ</a:t>
            </a:r>
          </a:p>
          <a:p>
            <a:r>
              <a:rPr lang="ja-JP" altLang="en-US" b="1" dirty="0">
                <a:solidFill>
                  <a:schemeClr val="bg2">
                    <a:lumMod val="25000"/>
                  </a:schemeClr>
                </a:solidFill>
                <a:effectLst/>
              </a:rPr>
              <a:t>自己否定の軽減</a:t>
            </a:r>
          </a:p>
          <a:p>
            <a:r>
              <a:rPr lang="ja-JP" altLang="en-US" b="1" dirty="0">
                <a:solidFill>
                  <a:schemeClr val="bg2">
                    <a:lumMod val="25000"/>
                  </a:schemeClr>
                </a:solidFill>
                <a:effectLst/>
              </a:rPr>
              <a:t>人間関係の改善</a:t>
            </a:r>
          </a:p>
          <a:p>
            <a:r>
              <a:rPr lang="ja-JP" altLang="en-US" b="1" dirty="0">
                <a:solidFill>
                  <a:schemeClr val="bg2">
                    <a:lumMod val="25000"/>
                  </a:schemeClr>
                </a:solidFill>
                <a:effectLst/>
              </a:rPr>
              <a:t>日常の所作や姿勢が美しくなる</a:t>
            </a:r>
          </a:p>
          <a:p>
            <a:r>
              <a:rPr lang="ja-JP" altLang="en-US" b="1" dirty="0">
                <a:solidFill>
                  <a:schemeClr val="bg2">
                    <a:lumMod val="25000"/>
                  </a:schemeClr>
                </a:solidFill>
                <a:effectLst/>
              </a:rPr>
              <a:t>生活の中で緊張しにくくなる</a:t>
            </a:r>
            <a:endParaRPr kumimoji="1" lang="ja-JP" altLang="en-US" sz="2400" b="1" dirty="0">
              <a:solidFill>
                <a:schemeClr val="bg2">
                  <a:lumMod val="2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176408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AIKIX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985AC"/>
      </a:accent1>
      <a:accent2>
        <a:srgbClr val="C2DFFD"/>
      </a:accent2>
      <a:accent3>
        <a:srgbClr val="D8D0C9"/>
      </a:accent3>
      <a:accent4>
        <a:srgbClr val="D9C3BD"/>
      </a:accent4>
      <a:accent5>
        <a:srgbClr val="575650"/>
      </a:accent5>
      <a:accent6>
        <a:srgbClr val="B88584"/>
      </a:accent6>
      <a:hlink>
        <a:srgbClr val="0563C1"/>
      </a:hlink>
      <a:folHlink>
        <a:srgbClr val="954F72"/>
      </a:folHlink>
    </a:clrScheme>
    <a:fontScheme name="ホンネ系">
      <a:majorFont>
        <a:latin typeface="02うつくし明朝体"/>
        <a:ea typeface="02うつくし明朝体"/>
        <a:cs typeface=""/>
      </a:majorFont>
      <a:minorFont>
        <a:latin typeface="游ゴシック"/>
        <a:ea typeface="游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5709</TotalTime>
  <Words>1433</Words>
  <Application>Microsoft Office PowerPoint</Application>
  <PresentationFormat>ワイド画面</PresentationFormat>
  <Paragraphs>288</Paragraphs>
  <Slides>47</Slides>
  <Notes>7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47</vt:i4>
      </vt:variant>
    </vt:vector>
  </HeadingPairs>
  <TitlesOfParts>
    <vt:vector size="52" baseType="lpstr">
      <vt:lpstr>02うつくし明朝体</vt:lpstr>
      <vt:lpstr>HG正楷書体-PRO</vt:lpstr>
      <vt:lpstr>游ゴシック</vt:lpstr>
      <vt:lpstr>Arial</vt:lpstr>
      <vt:lpstr>Office テーマ</vt:lpstr>
      <vt:lpstr>アイキクス 初級・中級講座</vt:lpstr>
      <vt:lpstr>自己紹介</vt:lpstr>
      <vt:lpstr>AIKIXとは？</vt:lpstr>
      <vt:lpstr>AIKIX（アイキクス）誕生の経緯</vt:lpstr>
      <vt:lpstr>AIKIXのウリ</vt:lpstr>
      <vt:lpstr>AIKIX（アイキクス）全体の強み</vt:lpstr>
      <vt:lpstr>対人AIKIX（アイキクス）の強み</vt:lpstr>
      <vt:lpstr>セルフAIKIX（アイキクス）の強み</vt:lpstr>
      <vt:lpstr>AIKIXの主な効果</vt:lpstr>
      <vt:lpstr>他のボディワークとの比較</vt:lpstr>
      <vt:lpstr>AIKIX（アイキクス）の基本理論</vt:lpstr>
      <vt:lpstr>AIKIX（アイキクス）の基本理論</vt:lpstr>
      <vt:lpstr>インナーマッスルとアウターマッスル</vt:lpstr>
      <vt:lpstr>アウターマッスル的な社会</vt:lpstr>
      <vt:lpstr>AIKIX（アイキクス）の考え方</vt:lpstr>
      <vt:lpstr>からだが偏ってしまう理由</vt:lpstr>
      <vt:lpstr>偏りをととのえる</vt:lpstr>
      <vt:lpstr>整った状態は…</vt:lpstr>
      <vt:lpstr>AIKIXのゴール</vt:lpstr>
      <vt:lpstr>ポイントは</vt:lpstr>
      <vt:lpstr>インナーアウターマトリクス</vt:lpstr>
      <vt:lpstr>AIKIX（アイキクス）ワークの３原則</vt:lpstr>
      <vt:lpstr>AIKIX（アイキクス）ワーク</vt:lpstr>
      <vt:lpstr>６つの対人AIKIX（アイキクス）</vt:lpstr>
      <vt:lpstr>PowerPoint プレゼンテーション</vt:lpstr>
      <vt:lpstr>アウターOFF</vt:lpstr>
      <vt:lpstr>1：アウターゆるめ系ワーク（セルフ）</vt:lpstr>
      <vt:lpstr>１：脱力（アウターゆるめ）</vt:lpstr>
      <vt:lpstr>２：負荷をいなす</vt:lpstr>
      <vt:lpstr>３：インナー動かし系ワーク</vt:lpstr>
      <vt:lpstr>3：インナー動かし系ワーク</vt:lpstr>
      <vt:lpstr>3：インナー動かし系ワーク</vt:lpstr>
      <vt:lpstr>3：インナー動かし系ワーク</vt:lpstr>
      <vt:lpstr>パターン3：抑えられても動ける</vt:lpstr>
      <vt:lpstr>3：インナー動かし系ワーク</vt:lpstr>
      <vt:lpstr>3：インナー動かし系ワーク</vt:lpstr>
      <vt:lpstr>3：インナー動かし系ワーク</vt:lpstr>
      <vt:lpstr>３：インナー動かし系ワーク</vt:lpstr>
      <vt:lpstr>３：インナー動かしワーク</vt:lpstr>
      <vt:lpstr>3：インナー動かし系ワーク（日常編）</vt:lpstr>
      <vt:lpstr>４：押されても動かない</vt:lpstr>
      <vt:lpstr>4：押されても動かない</vt:lpstr>
      <vt:lpstr>５：他人を動かす</vt:lpstr>
      <vt:lpstr>６：身体対話ワーク</vt:lpstr>
      <vt:lpstr>6-3　手の平くっつくワーク</vt:lpstr>
      <vt:lpstr>6-5　合気道ワーク</vt:lpstr>
      <vt:lpstr>6-6　遊びワーク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アイキクス初級講座</dc:title>
  <dc:creator>直人 尾関</dc:creator>
  <cp:lastModifiedBy>直人 尾関</cp:lastModifiedBy>
  <cp:revision>27</cp:revision>
  <cp:lastPrinted>2024-08-28T23:35:36Z</cp:lastPrinted>
  <dcterms:created xsi:type="dcterms:W3CDTF">2024-01-28T03:26:57Z</dcterms:created>
  <dcterms:modified xsi:type="dcterms:W3CDTF">2024-08-29T00:01:40Z</dcterms:modified>
</cp:coreProperties>
</file>